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4023" r:id="rId3"/>
  </p:sldMasterIdLst>
  <p:notesMasterIdLst>
    <p:notesMasterId r:id="rId71"/>
  </p:notesMasterIdLst>
  <p:handoutMasterIdLst>
    <p:handoutMasterId r:id="rId72"/>
  </p:handoutMasterIdLst>
  <p:sldIdLst>
    <p:sldId id="302" r:id="rId4"/>
    <p:sldId id="387" r:id="rId5"/>
    <p:sldId id="388" r:id="rId6"/>
    <p:sldId id="314" r:id="rId7"/>
    <p:sldId id="315" r:id="rId8"/>
    <p:sldId id="365" r:id="rId9"/>
    <p:sldId id="366" r:id="rId10"/>
    <p:sldId id="364" r:id="rId11"/>
    <p:sldId id="362" r:id="rId12"/>
    <p:sldId id="338" r:id="rId13"/>
    <p:sldId id="374" r:id="rId14"/>
    <p:sldId id="375" r:id="rId15"/>
    <p:sldId id="389" r:id="rId16"/>
    <p:sldId id="305" r:id="rId17"/>
    <p:sldId id="289" r:id="rId18"/>
    <p:sldId id="373" r:id="rId19"/>
    <p:sldId id="293" r:id="rId20"/>
    <p:sldId id="303" r:id="rId21"/>
    <p:sldId id="304" r:id="rId22"/>
    <p:sldId id="307" r:id="rId23"/>
    <p:sldId id="294" r:id="rId24"/>
    <p:sldId id="290" r:id="rId25"/>
    <p:sldId id="308" r:id="rId26"/>
    <p:sldId id="292" r:id="rId27"/>
    <p:sldId id="309" r:id="rId28"/>
    <p:sldId id="310" r:id="rId29"/>
    <p:sldId id="339" r:id="rId30"/>
    <p:sldId id="340" r:id="rId31"/>
    <p:sldId id="341" r:id="rId32"/>
    <p:sldId id="342" r:id="rId33"/>
    <p:sldId id="343" r:id="rId34"/>
    <p:sldId id="344" r:id="rId35"/>
    <p:sldId id="345" r:id="rId36"/>
    <p:sldId id="352" r:id="rId37"/>
    <p:sldId id="353" r:id="rId38"/>
    <p:sldId id="354" r:id="rId39"/>
    <p:sldId id="355" r:id="rId40"/>
    <p:sldId id="356" r:id="rId41"/>
    <p:sldId id="357" r:id="rId42"/>
    <p:sldId id="359" r:id="rId43"/>
    <p:sldId id="360" r:id="rId44"/>
    <p:sldId id="361" r:id="rId45"/>
    <p:sldId id="381" r:id="rId46"/>
    <p:sldId id="382" r:id="rId47"/>
    <p:sldId id="383" r:id="rId48"/>
    <p:sldId id="384" r:id="rId49"/>
    <p:sldId id="392" r:id="rId50"/>
    <p:sldId id="390" r:id="rId51"/>
    <p:sldId id="391" r:id="rId52"/>
    <p:sldId id="394" r:id="rId53"/>
    <p:sldId id="395" r:id="rId54"/>
    <p:sldId id="396" r:id="rId55"/>
    <p:sldId id="397" r:id="rId56"/>
    <p:sldId id="393" r:id="rId57"/>
    <p:sldId id="398" r:id="rId58"/>
    <p:sldId id="376" r:id="rId59"/>
    <p:sldId id="316" r:id="rId60"/>
    <p:sldId id="317" r:id="rId61"/>
    <p:sldId id="318" r:id="rId62"/>
    <p:sldId id="319" r:id="rId63"/>
    <p:sldId id="320" r:id="rId64"/>
    <p:sldId id="321" r:id="rId65"/>
    <p:sldId id="322" r:id="rId66"/>
    <p:sldId id="323" r:id="rId67"/>
    <p:sldId id="400" r:id="rId68"/>
    <p:sldId id="377" r:id="rId69"/>
    <p:sldId id="399" r:id="rId7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00"/>
    <a:srgbClr val="FFCC00"/>
    <a:srgbClr val="FF9900"/>
    <a:srgbClr val="CC0099"/>
    <a:srgbClr val="2D2D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50" autoAdjust="0"/>
  </p:normalViewPr>
  <p:slideViewPr>
    <p:cSldViewPr>
      <p:cViewPr varScale="1">
        <p:scale>
          <a:sx n="69" d="100"/>
          <a:sy n="69" d="100"/>
        </p:scale>
        <p:origin x="-20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4" tIns="46148" rIns="92294" bIns="46148"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294" tIns="46148" rIns="92294" bIns="46148" rtlCol="0"/>
          <a:lstStyle>
            <a:lvl1pPr algn="r">
              <a:defRPr sz="1200"/>
            </a:lvl1pPr>
          </a:lstStyle>
          <a:p>
            <a:fld id="{C256A308-837C-4579-B99F-3FCFD8E88B54}" type="datetimeFigureOut">
              <a:rPr lang="en-US" smtClean="0"/>
              <a:pPr/>
              <a:t>3/28/2016</a:t>
            </a:fld>
            <a:endParaRPr lang="en-US"/>
          </a:p>
        </p:txBody>
      </p:sp>
      <p:sp>
        <p:nvSpPr>
          <p:cNvPr id="4" name="Footer Placeholder 3"/>
          <p:cNvSpPr>
            <a:spLocks noGrp="1"/>
          </p:cNvSpPr>
          <p:nvPr>
            <p:ph type="ftr" sz="quarter" idx="2"/>
          </p:nvPr>
        </p:nvSpPr>
        <p:spPr>
          <a:xfrm>
            <a:off x="1" y="8829967"/>
            <a:ext cx="2971800" cy="464820"/>
          </a:xfrm>
          <a:prstGeom prst="rect">
            <a:avLst/>
          </a:prstGeom>
        </p:spPr>
        <p:txBody>
          <a:bodyPr vert="horz" lIns="92294" tIns="46148" rIns="92294"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294" tIns="46148" rIns="92294" bIns="46148" rtlCol="0" anchor="b"/>
          <a:lstStyle>
            <a:lvl1pPr algn="r">
              <a:defRPr sz="1200"/>
            </a:lvl1pPr>
          </a:lstStyle>
          <a:p>
            <a:fld id="{2654F12E-8372-4562-B7AD-A9A8C3B30CDB}" type="slidenum">
              <a:rPr lang="en-US" smtClean="0"/>
              <a:pPr/>
              <a:t>‹#›</a:t>
            </a:fld>
            <a:endParaRPr lang="en-US"/>
          </a:p>
        </p:txBody>
      </p:sp>
    </p:spTree>
    <p:extLst>
      <p:ext uri="{BB962C8B-B14F-4D97-AF65-F5344CB8AC3E}">
        <p14:creationId xmlns:p14="http://schemas.microsoft.com/office/powerpoint/2010/main" val="1221471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4" tIns="46148" rIns="92294" bIns="46148"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294" tIns="46148" rIns="92294" bIns="46148" rtlCol="0"/>
          <a:lstStyle>
            <a:lvl1pPr algn="r">
              <a:defRPr sz="1200"/>
            </a:lvl1pPr>
          </a:lstStyle>
          <a:p>
            <a:fld id="{C8B83104-691C-4329-98AE-6068651EA214}" type="datetimeFigureOut">
              <a:rPr lang="en-US" smtClean="0"/>
              <a:pPr/>
              <a:t>3/28/2016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4" tIns="46148" rIns="92294" bIns="4614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4" tIns="46148" rIns="92294" bIns="46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294" tIns="46148" rIns="92294"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4" tIns="46148" rIns="92294" bIns="46148" rtlCol="0" anchor="b"/>
          <a:lstStyle>
            <a:lvl1pPr algn="r">
              <a:defRPr sz="1200"/>
            </a:lvl1pPr>
          </a:lstStyle>
          <a:p>
            <a:fld id="{890FD01D-CD4C-4BE5-9C3C-3370B7E77368}" type="slidenum">
              <a:rPr lang="en-US" smtClean="0"/>
              <a:pPr/>
              <a:t>‹#›</a:t>
            </a:fld>
            <a:endParaRPr lang="en-US"/>
          </a:p>
        </p:txBody>
      </p:sp>
    </p:spTree>
    <p:extLst>
      <p:ext uri="{BB962C8B-B14F-4D97-AF65-F5344CB8AC3E}">
        <p14:creationId xmlns:p14="http://schemas.microsoft.com/office/powerpoint/2010/main" val="41229197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2</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3673D5-5913-4F00-9826-52230DA5BD46}" type="slidenum">
              <a:rPr lang="en-CA" altLang="en-US">
                <a:latin typeface="Arial" panose="020B0604020202020204" pitchFamily="34" charset="0"/>
              </a:rPr>
              <a:pPr eaLnBrk="1" hangingPunct="1">
                <a:spcBef>
                  <a:spcPct val="0"/>
                </a:spcBef>
              </a:pPr>
              <a:t>28</a:t>
            </a:fld>
            <a:endParaRPr lang="en-CA" altLang="en-US">
              <a:latin typeface="Arial" panose="020B0604020202020204" pitchFamily="34" charset="0"/>
            </a:endParaRPr>
          </a:p>
        </p:txBody>
      </p:sp>
    </p:spTree>
    <p:extLst>
      <p:ext uri="{BB962C8B-B14F-4D97-AF65-F5344CB8AC3E}">
        <p14:creationId xmlns:p14="http://schemas.microsoft.com/office/powerpoint/2010/main" val="153108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92627A-E5F6-4350-BB1C-18311DA22DDC}" type="slidenum">
              <a:rPr lang="en-CA" altLang="en-US">
                <a:latin typeface="Arial" panose="020B0604020202020204" pitchFamily="34" charset="0"/>
              </a:rPr>
              <a:pPr eaLnBrk="1" hangingPunct="1">
                <a:spcBef>
                  <a:spcPct val="0"/>
                </a:spcBef>
              </a:pPr>
              <a:t>29</a:t>
            </a:fld>
            <a:endParaRPr lang="en-CA" altLang="en-US">
              <a:latin typeface="Arial" panose="020B0604020202020204" pitchFamily="34" charset="0"/>
            </a:endParaRPr>
          </a:p>
        </p:txBody>
      </p:sp>
    </p:spTree>
    <p:extLst>
      <p:ext uri="{BB962C8B-B14F-4D97-AF65-F5344CB8AC3E}">
        <p14:creationId xmlns:p14="http://schemas.microsoft.com/office/powerpoint/2010/main" val="294207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84E987-E64D-4808-9B25-19309919F60B}" type="slidenum">
              <a:rPr lang="en-CA" altLang="en-US">
                <a:latin typeface="Arial" panose="020B0604020202020204" pitchFamily="34" charset="0"/>
              </a:rPr>
              <a:pPr eaLnBrk="1" hangingPunct="1">
                <a:spcBef>
                  <a:spcPct val="0"/>
                </a:spcBef>
              </a:pPr>
              <a:t>30</a:t>
            </a:fld>
            <a:endParaRPr lang="en-CA" altLang="en-US">
              <a:latin typeface="Arial" panose="020B0604020202020204" pitchFamily="34" charset="0"/>
            </a:endParaRPr>
          </a:p>
        </p:txBody>
      </p:sp>
    </p:spTree>
    <p:extLst>
      <p:ext uri="{BB962C8B-B14F-4D97-AF65-F5344CB8AC3E}">
        <p14:creationId xmlns:p14="http://schemas.microsoft.com/office/powerpoint/2010/main" val="311315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4BCC65-20F3-4AC8-8E90-5EC8884137FE}" type="slidenum">
              <a:rPr lang="en-CA" altLang="en-US">
                <a:latin typeface="Arial" panose="020B0604020202020204" pitchFamily="34" charset="0"/>
              </a:rPr>
              <a:pPr eaLnBrk="1" hangingPunct="1">
                <a:spcBef>
                  <a:spcPct val="0"/>
                </a:spcBef>
              </a:pPr>
              <a:t>31</a:t>
            </a:fld>
            <a:endParaRPr lang="en-CA" altLang="en-US">
              <a:latin typeface="Arial" panose="020B0604020202020204" pitchFamily="34" charset="0"/>
            </a:endParaRPr>
          </a:p>
        </p:txBody>
      </p:sp>
    </p:spTree>
    <p:extLst>
      <p:ext uri="{BB962C8B-B14F-4D97-AF65-F5344CB8AC3E}">
        <p14:creationId xmlns:p14="http://schemas.microsoft.com/office/powerpoint/2010/main" val="248066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133D67-B31E-48BF-88F6-A1BBB879ACE2}" type="slidenum">
              <a:rPr lang="en-CA" altLang="en-US">
                <a:latin typeface="Arial" panose="020B0604020202020204" pitchFamily="34" charset="0"/>
              </a:rPr>
              <a:pPr eaLnBrk="1" hangingPunct="1">
                <a:spcBef>
                  <a:spcPct val="0"/>
                </a:spcBef>
              </a:pPr>
              <a:t>32</a:t>
            </a:fld>
            <a:endParaRPr lang="en-CA" altLang="en-US">
              <a:latin typeface="Arial" panose="020B0604020202020204" pitchFamily="34" charset="0"/>
            </a:endParaRPr>
          </a:p>
        </p:txBody>
      </p:sp>
    </p:spTree>
    <p:extLst>
      <p:ext uri="{BB962C8B-B14F-4D97-AF65-F5344CB8AC3E}">
        <p14:creationId xmlns:p14="http://schemas.microsoft.com/office/powerpoint/2010/main" val="9642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273300-164A-459D-A99E-3E01D2F7232D}" type="slidenum">
              <a:rPr lang="en-CA" altLang="en-US">
                <a:latin typeface="Arial" panose="020B0604020202020204" pitchFamily="34" charset="0"/>
              </a:rPr>
              <a:pPr eaLnBrk="1" hangingPunct="1">
                <a:spcBef>
                  <a:spcPct val="0"/>
                </a:spcBef>
              </a:pPr>
              <a:t>33</a:t>
            </a:fld>
            <a:endParaRPr lang="en-CA" altLang="en-US">
              <a:latin typeface="Arial" panose="020B0604020202020204" pitchFamily="34" charset="0"/>
            </a:endParaRPr>
          </a:p>
        </p:txBody>
      </p:sp>
    </p:spTree>
    <p:extLst>
      <p:ext uri="{BB962C8B-B14F-4D97-AF65-F5344CB8AC3E}">
        <p14:creationId xmlns:p14="http://schemas.microsoft.com/office/powerpoint/2010/main" val="400188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F068257-F958-4A13-BE48-9BFEE235E39F}" type="slidenum">
              <a:rPr lang="en-CA" altLang="en-US">
                <a:latin typeface="Arial" panose="020B0604020202020204" pitchFamily="34" charset="0"/>
              </a:rPr>
              <a:pPr eaLnBrk="1" hangingPunct="1">
                <a:spcBef>
                  <a:spcPct val="0"/>
                </a:spcBef>
              </a:pPr>
              <a:t>34</a:t>
            </a:fld>
            <a:endParaRPr lang="en-CA" altLang="en-US">
              <a:latin typeface="Arial" panose="020B0604020202020204" pitchFamily="34" charset="0"/>
            </a:endParaRPr>
          </a:p>
        </p:txBody>
      </p:sp>
    </p:spTree>
    <p:extLst>
      <p:ext uri="{BB962C8B-B14F-4D97-AF65-F5344CB8AC3E}">
        <p14:creationId xmlns:p14="http://schemas.microsoft.com/office/powerpoint/2010/main" val="109863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6FD517-9E16-4952-8105-0C7BB4640E48}" type="slidenum">
              <a:rPr lang="en-CA" altLang="en-US">
                <a:latin typeface="Arial" panose="020B0604020202020204" pitchFamily="34" charset="0"/>
              </a:rPr>
              <a:pPr eaLnBrk="1" hangingPunct="1">
                <a:spcBef>
                  <a:spcPct val="0"/>
                </a:spcBef>
              </a:pPr>
              <a:t>35</a:t>
            </a:fld>
            <a:endParaRPr lang="en-CA" altLang="en-US">
              <a:latin typeface="Arial" panose="020B0604020202020204" pitchFamily="34" charset="0"/>
            </a:endParaRPr>
          </a:p>
        </p:txBody>
      </p:sp>
    </p:spTree>
    <p:extLst>
      <p:ext uri="{BB962C8B-B14F-4D97-AF65-F5344CB8AC3E}">
        <p14:creationId xmlns:p14="http://schemas.microsoft.com/office/powerpoint/2010/main" val="233639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B40BC4-EA86-4E8D-8C11-AD399E2461BA}" type="slidenum">
              <a:rPr lang="en-CA" altLang="en-US">
                <a:latin typeface="Arial" panose="020B0604020202020204" pitchFamily="34" charset="0"/>
              </a:rPr>
              <a:pPr eaLnBrk="1" hangingPunct="1">
                <a:spcBef>
                  <a:spcPct val="0"/>
                </a:spcBef>
              </a:pPr>
              <a:t>36</a:t>
            </a:fld>
            <a:endParaRPr lang="en-CA" altLang="en-US">
              <a:latin typeface="Arial" panose="020B0604020202020204" pitchFamily="34" charset="0"/>
            </a:endParaRPr>
          </a:p>
        </p:txBody>
      </p:sp>
    </p:spTree>
    <p:extLst>
      <p:ext uri="{BB962C8B-B14F-4D97-AF65-F5344CB8AC3E}">
        <p14:creationId xmlns:p14="http://schemas.microsoft.com/office/powerpoint/2010/main" val="3103621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577161-15FE-4165-A1E2-6EEF63BE5E19}" type="slidenum">
              <a:rPr lang="en-CA" altLang="en-US">
                <a:latin typeface="Arial" panose="020B0604020202020204" pitchFamily="34" charset="0"/>
              </a:rPr>
              <a:pPr eaLnBrk="1" hangingPunct="1">
                <a:spcBef>
                  <a:spcPct val="0"/>
                </a:spcBef>
              </a:pPr>
              <a:t>37</a:t>
            </a:fld>
            <a:endParaRPr lang="en-CA" altLang="en-US">
              <a:latin typeface="Arial" panose="020B0604020202020204" pitchFamily="34" charset="0"/>
            </a:endParaRPr>
          </a:p>
        </p:txBody>
      </p:sp>
    </p:spTree>
    <p:extLst>
      <p:ext uri="{BB962C8B-B14F-4D97-AF65-F5344CB8AC3E}">
        <p14:creationId xmlns:p14="http://schemas.microsoft.com/office/powerpoint/2010/main" val="181515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3</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1EF798-63EE-4847-8741-824CDB619697}" type="slidenum">
              <a:rPr lang="en-CA" altLang="en-US">
                <a:latin typeface="Arial" panose="020B0604020202020204" pitchFamily="34" charset="0"/>
              </a:rPr>
              <a:pPr eaLnBrk="1" hangingPunct="1">
                <a:spcBef>
                  <a:spcPct val="0"/>
                </a:spcBef>
              </a:pPr>
              <a:t>38</a:t>
            </a:fld>
            <a:endParaRPr lang="en-CA" altLang="en-US">
              <a:latin typeface="Arial" panose="020B0604020202020204" pitchFamily="34" charset="0"/>
            </a:endParaRPr>
          </a:p>
        </p:txBody>
      </p:sp>
    </p:spTree>
    <p:extLst>
      <p:ext uri="{BB962C8B-B14F-4D97-AF65-F5344CB8AC3E}">
        <p14:creationId xmlns:p14="http://schemas.microsoft.com/office/powerpoint/2010/main" val="266941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8327C2-2946-495A-A6D6-A178593B975C}" type="slidenum">
              <a:rPr lang="en-CA" altLang="en-US">
                <a:latin typeface="Arial" panose="020B0604020202020204" pitchFamily="34" charset="0"/>
              </a:rPr>
              <a:pPr eaLnBrk="1" hangingPunct="1">
                <a:spcBef>
                  <a:spcPct val="0"/>
                </a:spcBef>
              </a:pPr>
              <a:t>39</a:t>
            </a:fld>
            <a:endParaRPr lang="en-CA" altLang="en-US">
              <a:latin typeface="Arial" panose="020B0604020202020204" pitchFamily="34" charset="0"/>
            </a:endParaRPr>
          </a:p>
        </p:txBody>
      </p:sp>
    </p:spTree>
    <p:extLst>
      <p:ext uri="{BB962C8B-B14F-4D97-AF65-F5344CB8AC3E}">
        <p14:creationId xmlns:p14="http://schemas.microsoft.com/office/powerpoint/2010/main" val="1373351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C0BB2B-7033-4BE1-A64B-4832CB78D153}" type="slidenum">
              <a:rPr lang="en-CA" altLang="en-US">
                <a:latin typeface="Arial" panose="020B0604020202020204" pitchFamily="34" charset="0"/>
              </a:rPr>
              <a:pPr eaLnBrk="1" hangingPunct="1">
                <a:spcBef>
                  <a:spcPct val="0"/>
                </a:spcBef>
              </a:pPr>
              <a:t>40</a:t>
            </a:fld>
            <a:endParaRPr lang="en-CA" altLang="en-US">
              <a:latin typeface="Arial" panose="020B0604020202020204" pitchFamily="34" charset="0"/>
            </a:endParaRPr>
          </a:p>
        </p:txBody>
      </p:sp>
    </p:spTree>
    <p:extLst>
      <p:ext uri="{BB962C8B-B14F-4D97-AF65-F5344CB8AC3E}">
        <p14:creationId xmlns:p14="http://schemas.microsoft.com/office/powerpoint/2010/main" val="4104105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BF1AA2-B8F7-4BE3-A379-0E311CFCFC55}" type="slidenum">
              <a:rPr lang="en-CA" altLang="en-US">
                <a:latin typeface="Arial" panose="020B0604020202020204" pitchFamily="34" charset="0"/>
              </a:rPr>
              <a:pPr eaLnBrk="1" hangingPunct="1">
                <a:spcBef>
                  <a:spcPct val="0"/>
                </a:spcBef>
              </a:pPr>
              <a:t>41</a:t>
            </a:fld>
            <a:endParaRPr lang="en-CA" altLang="en-US">
              <a:latin typeface="Arial" panose="020B0604020202020204" pitchFamily="34" charset="0"/>
            </a:endParaRPr>
          </a:p>
        </p:txBody>
      </p:sp>
    </p:spTree>
    <p:extLst>
      <p:ext uri="{BB962C8B-B14F-4D97-AF65-F5344CB8AC3E}">
        <p14:creationId xmlns:p14="http://schemas.microsoft.com/office/powerpoint/2010/main" val="179201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08C850-05C7-494E-8201-F536ECE6562F}" type="slidenum">
              <a:rPr lang="en-CA" altLang="en-US">
                <a:latin typeface="Arial" panose="020B0604020202020204" pitchFamily="34" charset="0"/>
              </a:rPr>
              <a:pPr eaLnBrk="1" hangingPunct="1">
                <a:spcBef>
                  <a:spcPct val="0"/>
                </a:spcBef>
              </a:pPr>
              <a:t>42</a:t>
            </a:fld>
            <a:endParaRPr lang="en-CA" altLang="en-US">
              <a:latin typeface="Arial" panose="020B0604020202020204" pitchFamily="34" charset="0"/>
            </a:endParaRPr>
          </a:p>
        </p:txBody>
      </p:sp>
    </p:spTree>
    <p:extLst>
      <p:ext uri="{BB962C8B-B14F-4D97-AF65-F5344CB8AC3E}">
        <p14:creationId xmlns:p14="http://schemas.microsoft.com/office/powerpoint/2010/main" val="1270509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8480EF-09DC-4686-ACC8-854D5DA62BA7}" type="slidenum">
              <a:rPr lang="en-CA" altLang="en-US">
                <a:latin typeface="Arial" panose="020B0604020202020204" pitchFamily="34" charset="0"/>
              </a:rPr>
              <a:pPr eaLnBrk="1" hangingPunct="1">
                <a:spcBef>
                  <a:spcPct val="0"/>
                </a:spcBef>
              </a:pPr>
              <a:t>43</a:t>
            </a:fld>
            <a:endParaRPr lang="en-CA" altLang="en-US">
              <a:latin typeface="Arial" panose="020B0604020202020204" pitchFamily="34" charset="0"/>
            </a:endParaRPr>
          </a:p>
        </p:txBody>
      </p:sp>
    </p:spTree>
    <p:extLst>
      <p:ext uri="{BB962C8B-B14F-4D97-AF65-F5344CB8AC3E}">
        <p14:creationId xmlns:p14="http://schemas.microsoft.com/office/powerpoint/2010/main" val="163844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44F88A-86DD-465F-830A-88A9DFF4CFFA}" type="slidenum">
              <a:rPr lang="en-CA" altLang="en-US">
                <a:latin typeface="Arial" panose="020B0604020202020204" pitchFamily="34" charset="0"/>
              </a:rPr>
              <a:pPr eaLnBrk="1" hangingPunct="1">
                <a:spcBef>
                  <a:spcPct val="0"/>
                </a:spcBef>
              </a:pPr>
              <a:t>44</a:t>
            </a:fld>
            <a:endParaRPr lang="en-CA" altLang="en-US">
              <a:latin typeface="Arial" panose="020B0604020202020204" pitchFamily="34" charset="0"/>
            </a:endParaRPr>
          </a:p>
        </p:txBody>
      </p:sp>
    </p:spTree>
    <p:extLst>
      <p:ext uri="{BB962C8B-B14F-4D97-AF65-F5344CB8AC3E}">
        <p14:creationId xmlns:p14="http://schemas.microsoft.com/office/powerpoint/2010/main" val="363899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189457-1D19-4976-AD4A-0E7AD977B184}" type="slidenum">
              <a:rPr lang="en-CA" altLang="en-US">
                <a:latin typeface="Arial" panose="020B0604020202020204" pitchFamily="34" charset="0"/>
              </a:rPr>
              <a:pPr eaLnBrk="1" hangingPunct="1">
                <a:spcBef>
                  <a:spcPct val="0"/>
                </a:spcBef>
              </a:pPr>
              <a:t>45</a:t>
            </a:fld>
            <a:endParaRPr lang="en-CA" altLang="en-US">
              <a:latin typeface="Arial" panose="020B0604020202020204" pitchFamily="34" charset="0"/>
            </a:endParaRPr>
          </a:p>
        </p:txBody>
      </p:sp>
    </p:spTree>
    <p:extLst>
      <p:ext uri="{BB962C8B-B14F-4D97-AF65-F5344CB8AC3E}">
        <p14:creationId xmlns:p14="http://schemas.microsoft.com/office/powerpoint/2010/main" val="125834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892378-E31B-4938-9D33-CF7EAF4354C6}" type="slidenum">
              <a:rPr lang="en-CA" altLang="en-US">
                <a:latin typeface="Arial" panose="020B0604020202020204" pitchFamily="34" charset="0"/>
              </a:rPr>
              <a:pPr eaLnBrk="1" hangingPunct="1">
                <a:spcBef>
                  <a:spcPct val="0"/>
                </a:spcBef>
              </a:pPr>
              <a:t>46</a:t>
            </a:fld>
            <a:endParaRPr lang="en-CA" altLang="en-US">
              <a:latin typeface="Arial" panose="020B0604020202020204" pitchFamily="34" charset="0"/>
            </a:endParaRPr>
          </a:p>
        </p:txBody>
      </p:sp>
    </p:spTree>
    <p:extLst>
      <p:ext uri="{BB962C8B-B14F-4D97-AF65-F5344CB8AC3E}">
        <p14:creationId xmlns:p14="http://schemas.microsoft.com/office/powerpoint/2010/main" val="251306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47</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8D010F54-7ADA-4EA2-97D7-76E25AE80325}" type="slidenum">
              <a:rPr lang="en-US" altLang="en-US"/>
              <a:pPr/>
              <a:t>4</a:t>
            </a:fld>
            <a:endParaRPr lang="en-US" altLang="en-US"/>
          </a:p>
        </p:txBody>
      </p:sp>
    </p:spTree>
    <p:extLst>
      <p:ext uri="{BB962C8B-B14F-4D97-AF65-F5344CB8AC3E}">
        <p14:creationId xmlns:p14="http://schemas.microsoft.com/office/powerpoint/2010/main" val="2510426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that as a parent you</a:t>
            </a:r>
            <a:r>
              <a:rPr lang="en-US" baseline="0" dirty="0" smtClean="0"/>
              <a:t> </a:t>
            </a:r>
            <a:r>
              <a:rPr lang="en-US" dirty="0" smtClean="0"/>
              <a:t>know your child’s </a:t>
            </a:r>
            <a:r>
              <a:rPr lang="en-US" dirty="0" err="1" smtClean="0"/>
              <a:t>lexile</a:t>
            </a:r>
            <a:r>
              <a:rPr lang="en-US" dirty="0" smtClean="0"/>
              <a:t> level. These “stretch” </a:t>
            </a:r>
            <a:r>
              <a:rPr lang="en-US" dirty="0" err="1" smtClean="0"/>
              <a:t>Lexile</a:t>
            </a:r>
            <a:r>
              <a:rPr lang="en-US" dirty="0" smtClean="0"/>
              <a:t> bands are the basis for determining at what text complexity level students should be reading—and at which grades—to make sure they are ultimately prepared for the reading demands of college and career</a:t>
            </a:r>
            <a:r>
              <a:rPr lang="en-US" baseline="0" dirty="0" smtClean="0"/>
              <a:t> readiness</a:t>
            </a:r>
            <a:endParaRPr lang="en-US" dirty="0"/>
          </a:p>
        </p:txBody>
      </p:sp>
      <p:sp>
        <p:nvSpPr>
          <p:cNvPr id="4" name="Slide Number Placeholder 3"/>
          <p:cNvSpPr>
            <a:spLocks noGrp="1"/>
          </p:cNvSpPr>
          <p:nvPr>
            <p:ph type="sldNum" sz="quarter" idx="10"/>
          </p:nvPr>
        </p:nvSpPr>
        <p:spPr/>
        <p:txBody>
          <a:bodyPr/>
          <a:lstStyle/>
          <a:p>
            <a:fld id="{E91E7F1F-C855-43D2-BBB2-D0AD3A7A5AE8}" type="slidenum">
              <a:rPr lang="en-US" smtClean="0"/>
              <a:t>49</a:t>
            </a:fld>
            <a:endParaRPr lang="en-US"/>
          </a:p>
        </p:txBody>
      </p:sp>
    </p:spTree>
    <p:extLst>
      <p:ext uri="{BB962C8B-B14F-4D97-AF65-F5344CB8AC3E}">
        <p14:creationId xmlns:p14="http://schemas.microsoft.com/office/powerpoint/2010/main" val="4282606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Beginning Learners These students do not yet demonstrate proficiency (skills &amp; abilities) in the knowledge and skills necessary as described in Georgia’s content standards (what students need to know &amp; be able to do). Substantial academic support is needed for these students to be prepared for the next grade level. </a:t>
            </a:r>
          </a:p>
          <a:p>
            <a:r>
              <a:rPr lang="en-US" dirty="0" smtClean="0"/>
              <a:t>Developing Learners Students demonstrate partial proficiency in the knowledge and skills necessary. These students need additional academic support to ensure success in the next grade. Proficient Learners These students demonstrate proficiency (meet expectations) in knowledge and skills expected at their grade level. Distinguished Learners These students demonstrate advanced proficiency in the knowledge &amp; skills expected at their grade level. They are well prepared for their next grade!</a:t>
            </a:r>
            <a:endParaRPr lang="en-US" dirty="0"/>
          </a:p>
        </p:txBody>
      </p:sp>
      <p:sp>
        <p:nvSpPr>
          <p:cNvPr id="4" name="Slide Number Placeholder 3"/>
          <p:cNvSpPr>
            <a:spLocks noGrp="1"/>
          </p:cNvSpPr>
          <p:nvPr>
            <p:ph type="sldNum" sz="quarter" idx="10"/>
          </p:nvPr>
        </p:nvSpPr>
        <p:spPr/>
        <p:txBody>
          <a:bodyPr/>
          <a:lstStyle/>
          <a:p>
            <a:fld id="{E91E7F1F-C855-43D2-BBB2-D0AD3A7A5AE8}" type="slidenum">
              <a:rPr lang="en-US" smtClean="0"/>
              <a:t>50</a:t>
            </a:fld>
            <a:endParaRPr lang="en-US"/>
          </a:p>
        </p:txBody>
      </p:sp>
    </p:spTree>
    <p:extLst>
      <p:ext uri="{BB962C8B-B14F-4D97-AF65-F5344CB8AC3E}">
        <p14:creationId xmlns:p14="http://schemas.microsoft.com/office/powerpoint/2010/main" val="1769890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Beginning Learners These students do not yet demonstrate proficiency (skills &amp; abilities) in the knowledge and skills necessary as described in Georgia’s content standards (what students need to know &amp; be able to do). Substantial academic support is needed for these students to be prepared for the next grade level. </a:t>
            </a:r>
          </a:p>
          <a:p>
            <a:r>
              <a:rPr lang="en-US" dirty="0" smtClean="0"/>
              <a:t>Developing Learners Students demonstrate partial proficiency in the knowledge and skills necessary. These students need additional academic support to ensure success in the next grade. Proficient Learners These students demonstrate proficiency (meet expectations) in knowledge and skills expected at their grade level. Distinguished Learners These students demonstrate advanced proficiency in the knowledge &amp; skills expected at their grade level. They are well prepared for their next grade!</a:t>
            </a:r>
            <a:endParaRPr lang="en-US" dirty="0"/>
          </a:p>
        </p:txBody>
      </p:sp>
      <p:sp>
        <p:nvSpPr>
          <p:cNvPr id="4" name="Slide Number Placeholder 3"/>
          <p:cNvSpPr>
            <a:spLocks noGrp="1"/>
          </p:cNvSpPr>
          <p:nvPr>
            <p:ph type="sldNum" sz="quarter" idx="10"/>
          </p:nvPr>
        </p:nvSpPr>
        <p:spPr/>
        <p:txBody>
          <a:bodyPr/>
          <a:lstStyle/>
          <a:p>
            <a:fld id="{E91E7F1F-C855-43D2-BBB2-D0AD3A7A5AE8}" type="slidenum">
              <a:rPr lang="en-US" smtClean="0"/>
              <a:t>52</a:t>
            </a:fld>
            <a:endParaRPr lang="en-US"/>
          </a:p>
        </p:txBody>
      </p:sp>
    </p:spTree>
    <p:extLst>
      <p:ext uri="{BB962C8B-B14F-4D97-AF65-F5344CB8AC3E}">
        <p14:creationId xmlns:p14="http://schemas.microsoft.com/office/powerpoint/2010/main" val="1769890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9A947B-FA15-4DF2-AEA5-9DAD836DC4B2}" type="slidenum">
              <a:rPr lang="en-CA" altLang="en-US">
                <a:latin typeface="Arial" panose="020B0604020202020204" pitchFamily="34" charset="0"/>
              </a:rPr>
              <a:pPr eaLnBrk="1" hangingPunct="1">
                <a:spcBef>
                  <a:spcPct val="0"/>
                </a:spcBef>
              </a:pPr>
              <a:t>54</a:t>
            </a:fld>
            <a:endParaRPr lang="en-CA" altLang="en-US">
              <a:latin typeface="Arial" panose="020B0604020202020204" pitchFamily="34" charset="0"/>
            </a:endParaRPr>
          </a:p>
        </p:txBody>
      </p:sp>
    </p:spTree>
    <p:extLst>
      <p:ext uri="{BB962C8B-B14F-4D97-AF65-F5344CB8AC3E}">
        <p14:creationId xmlns:p14="http://schemas.microsoft.com/office/powerpoint/2010/main" val="1926805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55</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5BA2A678-7C8C-4602-8F74-43439DD70410}" type="slidenum">
              <a:rPr lang="en-US" altLang="en-US"/>
              <a:pPr/>
              <a:t>57</a:t>
            </a:fld>
            <a:endParaRPr lang="en-US" altLang="en-US"/>
          </a:p>
        </p:txBody>
      </p:sp>
    </p:spTree>
    <p:extLst>
      <p:ext uri="{BB962C8B-B14F-4D97-AF65-F5344CB8AC3E}">
        <p14:creationId xmlns:p14="http://schemas.microsoft.com/office/powerpoint/2010/main" val="3758409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86F90866-BE03-47DF-8467-E4A4D31D23C7}" type="slidenum">
              <a:rPr lang="en-US" altLang="en-US"/>
              <a:pPr/>
              <a:t>58</a:t>
            </a:fld>
            <a:endParaRPr lang="en-US" altLang="en-US"/>
          </a:p>
        </p:txBody>
      </p:sp>
    </p:spTree>
    <p:extLst>
      <p:ext uri="{BB962C8B-B14F-4D97-AF65-F5344CB8AC3E}">
        <p14:creationId xmlns:p14="http://schemas.microsoft.com/office/powerpoint/2010/main" val="571162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DB414CF3-12B1-4C28-8F5E-6A4C021F99A1}" type="slidenum">
              <a:rPr lang="en-US" altLang="en-US"/>
              <a:pPr/>
              <a:t>59</a:t>
            </a:fld>
            <a:endParaRPr lang="en-US" altLang="en-US"/>
          </a:p>
        </p:txBody>
      </p:sp>
    </p:spTree>
    <p:extLst>
      <p:ext uri="{BB962C8B-B14F-4D97-AF65-F5344CB8AC3E}">
        <p14:creationId xmlns:p14="http://schemas.microsoft.com/office/powerpoint/2010/main" val="10064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6541A86B-0A9D-4671-B1D3-0D17FA37C90F}" type="slidenum">
              <a:rPr lang="en-US" altLang="en-US"/>
              <a:pPr/>
              <a:t>60</a:t>
            </a:fld>
            <a:endParaRPr lang="en-US" altLang="en-US"/>
          </a:p>
        </p:txBody>
      </p:sp>
    </p:spTree>
    <p:extLst>
      <p:ext uri="{BB962C8B-B14F-4D97-AF65-F5344CB8AC3E}">
        <p14:creationId xmlns:p14="http://schemas.microsoft.com/office/powerpoint/2010/main" val="3872681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83A27CDF-23AE-43ED-8C19-24999965996F}" type="slidenum">
              <a:rPr lang="en-US" altLang="en-US"/>
              <a:pPr/>
              <a:t>61</a:t>
            </a:fld>
            <a:endParaRPr lang="en-US" altLang="en-US"/>
          </a:p>
        </p:txBody>
      </p:sp>
    </p:spTree>
    <p:extLst>
      <p:ext uri="{BB962C8B-B14F-4D97-AF65-F5344CB8AC3E}">
        <p14:creationId xmlns:p14="http://schemas.microsoft.com/office/powerpoint/2010/main" val="73009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3406F587-CA8B-46E0-A7F5-7FBF1EEA1E0D}" type="slidenum">
              <a:rPr lang="en-US" altLang="en-US"/>
              <a:pPr/>
              <a:t>5</a:t>
            </a:fld>
            <a:endParaRPr lang="en-US" altLang="en-US"/>
          </a:p>
        </p:txBody>
      </p:sp>
    </p:spTree>
    <p:extLst>
      <p:ext uri="{BB962C8B-B14F-4D97-AF65-F5344CB8AC3E}">
        <p14:creationId xmlns:p14="http://schemas.microsoft.com/office/powerpoint/2010/main" val="1049670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18D3269B-F435-4F94-9234-9B0F84454FD8}" type="slidenum">
              <a:rPr lang="en-US" altLang="en-US"/>
              <a:pPr/>
              <a:t>62</a:t>
            </a:fld>
            <a:endParaRPr lang="en-US" altLang="en-US"/>
          </a:p>
        </p:txBody>
      </p:sp>
    </p:spTree>
    <p:extLst>
      <p:ext uri="{BB962C8B-B14F-4D97-AF65-F5344CB8AC3E}">
        <p14:creationId xmlns:p14="http://schemas.microsoft.com/office/powerpoint/2010/main" val="949445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5650" indent="-290513">
              <a:defRPr>
                <a:solidFill>
                  <a:schemeClr val="tx1"/>
                </a:solidFill>
                <a:latin typeface="Arial" charset="0"/>
                <a:ea typeface="MS PGothic" pitchFamily="34" charset="-128"/>
              </a:defRPr>
            </a:lvl2pPr>
            <a:lvl3pPr marL="1163638" indent="-231775">
              <a:defRPr>
                <a:solidFill>
                  <a:schemeClr val="tx1"/>
                </a:solidFill>
                <a:latin typeface="Arial" charset="0"/>
                <a:ea typeface="MS PGothic" pitchFamily="34" charset="-128"/>
              </a:defRPr>
            </a:lvl3pPr>
            <a:lvl4pPr marL="1630363" indent="-231775">
              <a:defRPr>
                <a:solidFill>
                  <a:schemeClr val="tx1"/>
                </a:solidFill>
                <a:latin typeface="Arial" charset="0"/>
                <a:ea typeface="MS PGothic" pitchFamily="34" charset="-128"/>
              </a:defRPr>
            </a:lvl4pPr>
            <a:lvl5pPr marL="2095500" indent="-231775">
              <a:defRPr>
                <a:solidFill>
                  <a:schemeClr val="tx1"/>
                </a:solidFill>
                <a:latin typeface="Arial" charset="0"/>
                <a:ea typeface="MS PGothic" pitchFamily="34" charset="-128"/>
              </a:defRPr>
            </a:lvl5pPr>
            <a:lvl6pPr marL="2552700" indent="-231775" eaLnBrk="0" fontAlgn="base" hangingPunct="0">
              <a:spcBef>
                <a:spcPct val="0"/>
              </a:spcBef>
              <a:spcAft>
                <a:spcPct val="0"/>
              </a:spcAft>
              <a:defRPr>
                <a:solidFill>
                  <a:schemeClr val="tx1"/>
                </a:solidFill>
                <a:latin typeface="Arial" charset="0"/>
                <a:ea typeface="MS PGothic" pitchFamily="34" charset="-128"/>
              </a:defRPr>
            </a:lvl6pPr>
            <a:lvl7pPr marL="3009900" indent="-231775" eaLnBrk="0" fontAlgn="base" hangingPunct="0">
              <a:spcBef>
                <a:spcPct val="0"/>
              </a:spcBef>
              <a:spcAft>
                <a:spcPct val="0"/>
              </a:spcAft>
              <a:defRPr>
                <a:solidFill>
                  <a:schemeClr val="tx1"/>
                </a:solidFill>
                <a:latin typeface="Arial" charset="0"/>
                <a:ea typeface="MS PGothic" pitchFamily="34" charset="-128"/>
              </a:defRPr>
            </a:lvl7pPr>
            <a:lvl8pPr marL="3467100" indent="-231775" eaLnBrk="0" fontAlgn="base" hangingPunct="0">
              <a:spcBef>
                <a:spcPct val="0"/>
              </a:spcBef>
              <a:spcAft>
                <a:spcPct val="0"/>
              </a:spcAft>
              <a:defRPr>
                <a:solidFill>
                  <a:schemeClr val="tx1"/>
                </a:solidFill>
                <a:latin typeface="Arial" charset="0"/>
                <a:ea typeface="MS PGothic" pitchFamily="34" charset="-128"/>
              </a:defRPr>
            </a:lvl8pPr>
            <a:lvl9pPr marL="3924300" indent="-231775" eaLnBrk="0" fontAlgn="base" hangingPunct="0">
              <a:spcBef>
                <a:spcPct val="0"/>
              </a:spcBef>
              <a:spcAft>
                <a:spcPct val="0"/>
              </a:spcAft>
              <a:defRPr>
                <a:solidFill>
                  <a:schemeClr val="tx1"/>
                </a:solidFill>
                <a:latin typeface="Arial" charset="0"/>
                <a:ea typeface="MS PGothic" pitchFamily="34" charset="-128"/>
              </a:defRPr>
            </a:lvl9pPr>
          </a:lstStyle>
          <a:p>
            <a:fld id="{228E93D5-11CE-455D-A046-C9C7679E4A5F}" type="slidenum">
              <a:rPr lang="en-US" altLang="en-US"/>
              <a:pPr/>
              <a:t>66</a:t>
            </a:fld>
            <a:endParaRPr lang="en-US" altLang="en-US"/>
          </a:p>
        </p:txBody>
      </p:sp>
    </p:spTree>
    <p:extLst>
      <p:ext uri="{BB962C8B-B14F-4D97-AF65-F5344CB8AC3E}">
        <p14:creationId xmlns:p14="http://schemas.microsoft.com/office/powerpoint/2010/main" val="257233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students must participate in the assessments with the exception of students who qualify for GAA.  </a:t>
            </a:r>
            <a:endParaRPr lang="en-US" dirty="0"/>
          </a:p>
        </p:txBody>
      </p:sp>
      <p:sp>
        <p:nvSpPr>
          <p:cNvPr id="4" name="Slide Number Placeholder 3"/>
          <p:cNvSpPr>
            <a:spLocks noGrp="1"/>
          </p:cNvSpPr>
          <p:nvPr>
            <p:ph type="sldNum" sz="quarter" idx="10"/>
          </p:nvPr>
        </p:nvSpPr>
        <p:spPr/>
        <p:txBody>
          <a:bodyPr/>
          <a:lstStyle/>
          <a:p>
            <a:fld id="{E91E7F1F-C855-43D2-BBB2-D0AD3A7A5AE8}" type="slidenum">
              <a:rPr lang="en-US" smtClean="0"/>
              <a:t>9</a:t>
            </a:fld>
            <a:endParaRPr lang="en-US"/>
          </a:p>
        </p:txBody>
      </p:sp>
    </p:spTree>
    <p:extLst>
      <p:ext uri="{BB962C8B-B14F-4D97-AF65-F5344CB8AC3E}">
        <p14:creationId xmlns:p14="http://schemas.microsoft.com/office/powerpoint/2010/main" val="198833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students must participate in the assessments with the exception of students who qualify for GAA. High School students participate in up to 8 End-of-Course Georgia Milestones.</a:t>
            </a:r>
            <a:r>
              <a:rPr lang="en-US" baseline="0" dirty="0" smtClean="0"/>
              <a:t>  </a:t>
            </a:r>
            <a:r>
              <a:rPr lang="en-US" dirty="0" smtClean="0"/>
              <a:t>Assessments. Some students may have passed</a:t>
            </a:r>
            <a:r>
              <a:rPr lang="en-US" baseline="0" dirty="0" smtClean="0"/>
              <a:t> </a:t>
            </a:r>
            <a:r>
              <a:rPr lang="en-US" dirty="0" smtClean="0"/>
              <a:t>high school courses in middle school.</a:t>
            </a:r>
            <a:endParaRPr lang="en-US" dirty="0"/>
          </a:p>
        </p:txBody>
      </p:sp>
      <p:sp>
        <p:nvSpPr>
          <p:cNvPr id="4" name="Slide Number Placeholder 3"/>
          <p:cNvSpPr>
            <a:spLocks noGrp="1"/>
          </p:cNvSpPr>
          <p:nvPr>
            <p:ph type="sldNum" sz="quarter" idx="10"/>
          </p:nvPr>
        </p:nvSpPr>
        <p:spPr/>
        <p:txBody>
          <a:bodyPr/>
          <a:lstStyle/>
          <a:p>
            <a:fld id="{E91E7F1F-C855-43D2-BBB2-D0AD3A7A5AE8}" type="slidenum">
              <a:rPr lang="en-US" smtClean="0"/>
              <a:t>11</a:t>
            </a:fld>
            <a:endParaRPr lang="en-US"/>
          </a:p>
        </p:txBody>
      </p:sp>
    </p:spTree>
    <p:extLst>
      <p:ext uri="{BB962C8B-B14F-4D97-AF65-F5344CB8AC3E}">
        <p14:creationId xmlns:p14="http://schemas.microsoft.com/office/powerpoint/2010/main" val="198833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13</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FD01D-CD4C-4BE5-9C3C-3370B7E77368}" type="slidenum">
              <a:rPr lang="en-US" smtClean="0"/>
              <a:pPr/>
              <a:t>23</a:t>
            </a:fld>
            <a:endParaRPr lang="en-US"/>
          </a:p>
        </p:txBody>
      </p:sp>
    </p:spTree>
    <p:extLst>
      <p:ext uri="{BB962C8B-B14F-4D97-AF65-F5344CB8AC3E}">
        <p14:creationId xmlns:p14="http://schemas.microsoft.com/office/powerpoint/2010/main" val="166508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F460CE-D2DE-4E94-BBF4-6ECCE5BB0035}" type="slidenum">
              <a:rPr lang="en-CA" altLang="en-US">
                <a:latin typeface="Arial" panose="020B0604020202020204" pitchFamily="34" charset="0"/>
              </a:rPr>
              <a:pPr eaLnBrk="1" hangingPunct="1">
                <a:spcBef>
                  <a:spcPct val="0"/>
                </a:spcBef>
              </a:pPr>
              <a:t>27</a:t>
            </a:fld>
            <a:endParaRPr lang="en-CA" altLang="en-US">
              <a:latin typeface="Arial" panose="020B0604020202020204" pitchFamily="34" charset="0"/>
            </a:endParaRPr>
          </a:p>
        </p:txBody>
      </p:sp>
    </p:spTree>
    <p:extLst>
      <p:ext uri="{BB962C8B-B14F-4D97-AF65-F5344CB8AC3E}">
        <p14:creationId xmlns:p14="http://schemas.microsoft.com/office/powerpoint/2010/main" val="41158963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080" name="Rectangle 8"/>
          <p:cNvSpPr>
            <a:spLocks noGrp="1" noChangeArrowheads="1"/>
          </p:cNvSpPr>
          <p:nvPr>
            <p:ph type="dt" sz="half" idx="2"/>
          </p:nvPr>
        </p:nvSpPr>
        <p:spPr>
          <a:xfrm>
            <a:off x="2195513" y="6381750"/>
            <a:ext cx="504825" cy="374650"/>
          </a:xfrm>
        </p:spPr>
        <p:txBody>
          <a:bodyPr/>
          <a:lstStyle>
            <a:lvl1pPr>
              <a:defRPr>
                <a:latin typeface="+mn-lt"/>
              </a:defRPr>
            </a:lvl1pPr>
          </a:lstStyle>
          <a:p>
            <a:fld id="{A07A5E82-F407-488B-98EE-66C150A0AD83}" type="datetimeFigureOut">
              <a:rPr lang="en-US" smtClean="0"/>
              <a:pPr/>
              <a:t>3/28/2016</a:t>
            </a:fld>
            <a:endParaRPr lang="en-US"/>
          </a:p>
        </p:txBody>
      </p:sp>
      <p:sp>
        <p:nvSpPr>
          <p:cNvPr id="3081" name="Rectangle 9"/>
          <p:cNvSpPr>
            <a:spLocks noGrp="1" noChangeArrowheads="1"/>
          </p:cNvSpPr>
          <p:nvPr>
            <p:ph type="ftr" sz="quarter" idx="3"/>
          </p:nvPr>
        </p:nvSpPr>
        <p:spPr>
          <a:xfrm>
            <a:off x="2805113" y="6381750"/>
            <a:ext cx="509587" cy="374650"/>
          </a:xfrm>
        </p:spPr>
        <p:txBody>
          <a:bodyPr/>
          <a:lstStyle>
            <a:lvl1pPr>
              <a:defRPr>
                <a:latin typeface="+mn-lt"/>
              </a:defRPr>
            </a:lvl1pPr>
          </a:lstStyle>
          <a:p>
            <a:endParaRPr lang="en-US"/>
          </a:p>
        </p:txBody>
      </p:sp>
      <p:sp>
        <p:nvSpPr>
          <p:cNvPr id="3082" name="Rectangle 10"/>
          <p:cNvSpPr>
            <a:spLocks noGrp="1" noChangeArrowheads="1"/>
          </p:cNvSpPr>
          <p:nvPr>
            <p:ph type="sldNum" sz="quarter" idx="4"/>
          </p:nvPr>
        </p:nvSpPr>
        <p:spPr>
          <a:xfrm>
            <a:off x="3421063" y="6381750"/>
            <a:ext cx="358775" cy="374650"/>
          </a:xfrm>
        </p:spPr>
        <p:txBody>
          <a:bodyPr/>
          <a:lstStyle>
            <a:lvl1pPr>
              <a:defRPr>
                <a:latin typeface="+mn-lt"/>
              </a:defRPr>
            </a:lvl1pPr>
          </a:lstStyle>
          <a:p>
            <a:fld id="{DDDB177C-70C1-4F56-A631-2251516C0689}" type="slidenum">
              <a:rPr lang="en-US" smtClean="0"/>
              <a:pPr/>
              <a:t>‹#›</a:t>
            </a:fld>
            <a:endParaRPr lang="en-US"/>
          </a:p>
        </p:txBody>
      </p:sp>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l="398" t="484" r="380" b="461"/>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3" y="-3175"/>
            <a:ext cx="9161463"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63538" y="549275"/>
            <a:ext cx="7448550" cy="1025525"/>
          </a:xfrm>
        </p:spPr>
        <p:txBody>
          <a:bodyPr/>
          <a:lstStyle>
            <a:lvl1pPr>
              <a:defRPr sz="3500"/>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363538" y="1792288"/>
            <a:ext cx="7523162" cy="1222375"/>
          </a:xfrm>
        </p:spPr>
        <p:txBody>
          <a:bodyPr anchor="ctr"/>
          <a:lstStyle>
            <a:lvl1pPr marL="0" indent="0">
              <a:buFontTx/>
              <a:buNone/>
              <a:defRPr sz="2800">
                <a:latin typeface="Arial Black" pitchFamily="34" charset="0"/>
              </a:defRPr>
            </a:lvl1pPr>
          </a:lstStyle>
          <a:p>
            <a:pPr lvl="0"/>
            <a:r>
              <a:rPr lang="en-US" noProof="0" smtClean="0"/>
              <a:t>Click to edit Master subtitle style</a:t>
            </a:r>
          </a:p>
        </p:txBody>
      </p:sp>
      <p:pic>
        <p:nvPicPr>
          <p:cNvPr id="3091" name="Picture 19" descr="1"/>
          <p:cNvPicPr>
            <a:picLocks noChangeAspect="1" noChangeArrowheads="1"/>
          </p:cNvPicPr>
          <p:nvPr>
            <p:custDataLst>
              <p:tags r:id="rId1"/>
            </p:custDataLst>
          </p:nvPr>
        </p:nvPicPr>
        <p:blipFill>
          <a:blip r:embed="rId9">
            <a:lum bright="6000"/>
            <a:extLst>
              <a:ext uri="{28A0092B-C50C-407E-A947-70E740481C1C}">
                <a14:useLocalDpi xmlns:a14="http://schemas.microsoft.com/office/drawing/2010/main" val="0"/>
              </a:ext>
            </a:extLst>
          </a:blip>
          <a:srcRect/>
          <a:stretch>
            <a:fillRect/>
          </a:stretch>
        </p:blipFill>
        <p:spPr bwMode="auto">
          <a:xfrm rot="-1875580">
            <a:off x="8243888" y="3284538"/>
            <a:ext cx="104775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 name="Picture 20" descr="2"/>
          <p:cNvPicPr>
            <a:picLocks noChangeAspect="1" noChangeArrowheads="1"/>
          </p:cNvPicPr>
          <p:nvPr>
            <p:custDataLst>
              <p:tags r:id="rId2"/>
            </p:custDataLst>
          </p:nvPr>
        </p:nvPicPr>
        <p:blipFill>
          <a:blip r:embed="rId10">
            <a:lum bright="12000"/>
            <a:extLst>
              <a:ext uri="{28A0092B-C50C-407E-A947-70E740481C1C}">
                <a14:useLocalDpi xmlns:a14="http://schemas.microsoft.com/office/drawing/2010/main" val="0"/>
              </a:ext>
            </a:extLst>
          </a:blip>
          <a:srcRect/>
          <a:stretch>
            <a:fillRect/>
          </a:stretch>
        </p:blipFill>
        <p:spPr bwMode="auto">
          <a:xfrm rot="2592828">
            <a:off x="7812088" y="4292600"/>
            <a:ext cx="8255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3" name="Picture 21" descr="4"/>
          <p:cNvPicPr>
            <a:picLocks noChangeAspect="1" noChangeArrowheads="1"/>
          </p:cNvPicPr>
          <p:nvPr>
            <p:custDataLst>
              <p:tags r:id="rId3"/>
            </p:custDataLst>
          </p:nvPr>
        </p:nvPicPr>
        <p:blipFill>
          <a:blip r:embed="rId11" cstate="print">
            <a:lum bright="6000"/>
            <a:extLst>
              <a:ext uri="{28A0092B-C50C-407E-A947-70E740481C1C}">
                <a14:useLocalDpi xmlns:a14="http://schemas.microsoft.com/office/drawing/2010/main" val="0"/>
              </a:ext>
            </a:extLst>
          </a:blip>
          <a:srcRect/>
          <a:stretch>
            <a:fillRect/>
          </a:stretch>
        </p:blipFill>
        <p:spPr bwMode="auto">
          <a:xfrm rot="-3119061">
            <a:off x="8123238" y="5422900"/>
            <a:ext cx="603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4" name="Picture 22" descr="3"/>
          <p:cNvPicPr>
            <a:picLocks noChangeAspect="1" noChangeArrowheads="1"/>
          </p:cNvPicPr>
          <p:nvPr>
            <p:custDataLst>
              <p:tags r:id="rId4"/>
            </p:custDataLst>
          </p:nvPr>
        </p:nvPicPr>
        <p:blipFill>
          <a:blip r:embed="rId12">
            <a:lum bright="18000"/>
            <a:extLst>
              <a:ext uri="{28A0092B-C50C-407E-A947-70E740481C1C}">
                <a14:useLocalDpi xmlns:a14="http://schemas.microsoft.com/office/drawing/2010/main" val="0"/>
              </a:ext>
            </a:extLst>
          </a:blip>
          <a:srcRect/>
          <a:stretch>
            <a:fillRect/>
          </a:stretch>
        </p:blipFill>
        <p:spPr bwMode="auto">
          <a:xfrm>
            <a:off x="8613775" y="4824413"/>
            <a:ext cx="7112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5" name="Picture 23" descr="5"/>
          <p:cNvPicPr>
            <a:picLocks noChangeAspect="1" noChangeArrowheads="1"/>
          </p:cNvPicPr>
          <p:nvPr>
            <p:custDataLst>
              <p:tags r:id="rId5"/>
            </p:custDataLst>
          </p:nvPr>
        </p:nvPicPr>
        <p:blipFill>
          <a:blip r:embed="rId13" cstate="print">
            <a:lum bright="12000"/>
            <a:extLst>
              <a:ext uri="{28A0092B-C50C-407E-A947-70E740481C1C}">
                <a14:useLocalDpi xmlns:a14="http://schemas.microsoft.com/office/drawing/2010/main" val="0"/>
              </a:ext>
            </a:extLst>
          </a:blip>
          <a:srcRect/>
          <a:stretch>
            <a:fillRect/>
          </a:stretch>
        </p:blipFill>
        <p:spPr bwMode="auto">
          <a:xfrm rot="3568906">
            <a:off x="8632825" y="6083300"/>
            <a:ext cx="5365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1000"/>
                                        <p:tgtEl>
                                          <p:spTgt spid="3076">
                                            <p:txEl>
                                              <p:pRg st="0" end="0"/>
                                            </p:txEl>
                                          </p:spTgt>
                                        </p:tgtEl>
                                      </p:cBhvr>
                                    </p:animEffect>
                                    <p:anim calcmode="lin" valueType="num">
                                      <p:cBhvr>
                                        <p:cTn id="14"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2"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23692078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6663" y="201613"/>
            <a:ext cx="2000250" cy="5924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201613"/>
            <a:ext cx="5849938" cy="5924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16952602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370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86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5590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9492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30482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809737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4440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00388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24936101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31346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0475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3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3100240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22959" y="2148840"/>
            <a:ext cx="7543801"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2956186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B177C-70C1-4F56-A631-2251516C0689}" type="slidenum">
              <a:rPr lang="en-US" smtClean="0"/>
              <a:pPr/>
              <a:t>‹#›</a:t>
            </a:fld>
            <a:endParaRPr lang="en-US"/>
          </a:p>
        </p:txBody>
      </p:sp>
      <p:cxnSp>
        <p:nvCxnSpPr>
          <p:cNvPr id="9" name="Straight Connector 8"/>
          <p:cNvCxnSpPr/>
          <p:nvPr userDrawn="1"/>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45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195567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7A5E82-F407-488B-98EE-66C150A0AD83}"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218617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7A5E82-F407-488B-98EE-66C150A0AD83}"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3883989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7A5E82-F407-488B-98EE-66C150A0AD83}" type="datetimeFigureOut">
              <a:rPr lang="en-US" smtClean="0"/>
              <a:pPr/>
              <a:t>3/28/2016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102802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7066740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174138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2043556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31469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A5E82-F407-488B-98EE-66C150A0AD83}"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B177C-70C1-4F56-A631-2251516C0689}" type="slidenum">
              <a:rPr lang="en-US" smtClean="0"/>
              <a:pPr/>
              <a:t>‹#›</a:t>
            </a:fld>
            <a:endParaRPr lang="en-US"/>
          </a:p>
        </p:txBody>
      </p:sp>
    </p:spTree>
    <p:extLst>
      <p:ext uri="{BB962C8B-B14F-4D97-AF65-F5344CB8AC3E}">
        <p14:creationId xmlns:p14="http://schemas.microsoft.com/office/powerpoint/2010/main" val="176407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052513"/>
            <a:ext cx="39243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1025" y="1052513"/>
            <a:ext cx="3925888"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26227452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14067433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23087311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11122094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26834961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07A5E82-F407-488B-98EE-66C150A0AD83}" type="datetimeFigureOut">
              <a:rPr lang="en-US" smtClean="0"/>
              <a:pPr/>
              <a:t>3/28/2016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DB177C-70C1-4F56-A631-2251516C0689}" type="slidenum">
              <a:rPr lang="en-US" smtClean="0"/>
              <a:pPr/>
              <a:t>‹#›</a:t>
            </a:fld>
            <a:endParaRPr lang="en-US"/>
          </a:p>
        </p:txBody>
      </p:sp>
    </p:spTree>
    <p:extLst>
      <p:ext uri="{BB962C8B-B14F-4D97-AF65-F5344CB8AC3E}">
        <p14:creationId xmlns:p14="http://schemas.microsoft.com/office/powerpoint/2010/main" val="4888377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m62.net/" TargetMode="External"/><Relationship Id="rId18" Type="http://schemas.openxmlformats.org/officeDocument/2006/relationships/image" Target="../media/image10.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3.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21.xml"/><Relationship Id="rId19" Type="http://schemas.openxmlformats.org/officeDocument/2006/relationships/hyperlink" Target="http://www.m62.net/powerpoint-trainin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l="398" t="484" r="380" b="461"/>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3175"/>
            <a:ext cx="9161463"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314325" y="201613"/>
            <a:ext cx="800258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14325" y="1052513"/>
            <a:ext cx="8002588"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14325" y="6381750"/>
            <a:ext cx="9683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j-lt"/>
              </a:defRPr>
            </a:lvl1pPr>
          </a:lstStyle>
          <a:p>
            <a:fld id="{A07A5E82-F407-488B-98EE-66C150A0AD83}" type="datetimeFigureOut">
              <a:rPr lang="en-US" smtClean="0"/>
              <a:pPr/>
              <a:t>3/28/2016</a:t>
            </a:fld>
            <a:endParaRPr lang="en-US"/>
          </a:p>
        </p:txBody>
      </p:sp>
      <p:sp>
        <p:nvSpPr>
          <p:cNvPr id="1029" name="Rectangle 5"/>
          <p:cNvSpPr>
            <a:spLocks noGrp="1" noChangeArrowheads="1"/>
          </p:cNvSpPr>
          <p:nvPr>
            <p:ph type="ftr" sz="quarter" idx="3"/>
          </p:nvPr>
        </p:nvSpPr>
        <p:spPr bwMode="auto">
          <a:xfrm>
            <a:off x="1862138" y="6381750"/>
            <a:ext cx="977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j-lt"/>
              </a:defRPr>
            </a:lvl1pPr>
          </a:lstStyle>
          <a:p>
            <a:endParaRPr lang="en-US"/>
          </a:p>
        </p:txBody>
      </p:sp>
      <p:sp>
        <p:nvSpPr>
          <p:cNvPr id="1030" name="Rectangle 6"/>
          <p:cNvSpPr>
            <a:spLocks noGrp="1" noChangeArrowheads="1"/>
          </p:cNvSpPr>
          <p:nvPr>
            <p:ph type="sldNum" sz="quarter" idx="4"/>
          </p:nvPr>
        </p:nvSpPr>
        <p:spPr bwMode="auto">
          <a:xfrm>
            <a:off x="3421063" y="6381750"/>
            <a:ext cx="6889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j-lt"/>
              </a:defRPr>
            </a:lvl1pPr>
          </a:lstStyle>
          <a:p>
            <a:fld id="{DDDB177C-70C1-4F56-A631-2251516C0689}" type="slidenum">
              <a:rPr lang="en-US" smtClean="0"/>
              <a:pPr/>
              <a:t>‹#›</a:t>
            </a:fld>
            <a:endParaRPr lang="en-US"/>
          </a:p>
        </p:txBody>
      </p:sp>
      <p:sp>
        <p:nvSpPr>
          <p:cNvPr id="1046" name="Freeform 22"/>
          <p:cNvSpPr>
            <a:spLocks noEditPoints="1"/>
          </p:cNvSpPr>
          <p:nvPr/>
        </p:nvSpPr>
        <p:spPr bwMode="auto">
          <a:xfrm>
            <a:off x="7089775" y="5661025"/>
            <a:ext cx="361950" cy="1095375"/>
          </a:xfrm>
          <a:custGeom>
            <a:avLst/>
            <a:gdLst>
              <a:gd name="T0" fmla="*/ 471 w 543"/>
              <a:gd name="T1" fmla="*/ 377 h 1649"/>
              <a:gd name="T2" fmla="*/ 474 w 543"/>
              <a:gd name="T3" fmla="*/ 337 h 1649"/>
              <a:gd name="T4" fmla="*/ 427 w 543"/>
              <a:gd name="T5" fmla="*/ 273 h 1649"/>
              <a:gd name="T6" fmla="*/ 378 w 543"/>
              <a:gd name="T7" fmla="*/ 242 h 1649"/>
              <a:gd name="T8" fmla="*/ 293 w 543"/>
              <a:gd name="T9" fmla="*/ 224 h 1649"/>
              <a:gd name="T10" fmla="*/ 280 w 543"/>
              <a:gd name="T11" fmla="*/ 183 h 1649"/>
              <a:gd name="T12" fmla="*/ 244 w 543"/>
              <a:gd name="T13" fmla="*/ 46 h 1649"/>
              <a:gd name="T14" fmla="*/ 203 w 543"/>
              <a:gd name="T15" fmla="*/ 2 h 1649"/>
              <a:gd name="T16" fmla="*/ 173 w 543"/>
              <a:gd name="T17" fmla="*/ 5 h 1649"/>
              <a:gd name="T18" fmla="*/ 129 w 543"/>
              <a:gd name="T19" fmla="*/ 13 h 1649"/>
              <a:gd name="T20" fmla="*/ 87 w 543"/>
              <a:gd name="T21" fmla="*/ 86 h 1649"/>
              <a:gd name="T22" fmla="*/ 84 w 543"/>
              <a:gd name="T23" fmla="*/ 181 h 1649"/>
              <a:gd name="T24" fmla="*/ 91 w 543"/>
              <a:gd name="T25" fmla="*/ 233 h 1649"/>
              <a:gd name="T26" fmla="*/ 82 w 543"/>
              <a:gd name="T27" fmla="*/ 265 h 1649"/>
              <a:gd name="T28" fmla="*/ 81 w 543"/>
              <a:gd name="T29" fmla="*/ 280 h 1649"/>
              <a:gd name="T30" fmla="*/ 82 w 543"/>
              <a:gd name="T31" fmla="*/ 291 h 1649"/>
              <a:gd name="T32" fmla="*/ 59 w 543"/>
              <a:gd name="T33" fmla="*/ 319 h 1649"/>
              <a:gd name="T34" fmla="*/ 23 w 543"/>
              <a:gd name="T35" fmla="*/ 371 h 1649"/>
              <a:gd name="T36" fmla="*/ 12 w 543"/>
              <a:gd name="T37" fmla="*/ 444 h 1649"/>
              <a:gd name="T38" fmla="*/ 28 w 543"/>
              <a:gd name="T39" fmla="*/ 448 h 1649"/>
              <a:gd name="T40" fmla="*/ 23 w 543"/>
              <a:gd name="T41" fmla="*/ 662 h 1649"/>
              <a:gd name="T42" fmla="*/ 3 w 543"/>
              <a:gd name="T43" fmla="*/ 831 h 1649"/>
              <a:gd name="T44" fmla="*/ 15 w 543"/>
              <a:gd name="T45" fmla="*/ 907 h 1649"/>
              <a:gd name="T46" fmla="*/ 62 w 543"/>
              <a:gd name="T47" fmla="*/ 935 h 1649"/>
              <a:gd name="T48" fmla="*/ 60 w 543"/>
              <a:gd name="T49" fmla="*/ 913 h 1649"/>
              <a:gd name="T50" fmla="*/ 81 w 543"/>
              <a:gd name="T51" fmla="*/ 931 h 1649"/>
              <a:gd name="T52" fmla="*/ 107 w 543"/>
              <a:gd name="T53" fmla="*/ 1030 h 1649"/>
              <a:gd name="T54" fmla="*/ 143 w 543"/>
              <a:gd name="T55" fmla="*/ 1148 h 1649"/>
              <a:gd name="T56" fmla="*/ 142 w 543"/>
              <a:gd name="T57" fmla="*/ 1208 h 1649"/>
              <a:gd name="T58" fmla="*/ 168 w 543"/>
              <a:gd name="T59" fmla="*/ 1356 h 1649"/>
              <a:gd name="T60" fmla="*/ 137 w 543"/>
              <a:gd name="T61" fmla="*/ 1429 h 1649"/>
              <a:gd name="T62" fmla="*/ 64 w 543"/>
              <a:gd name="T63" fmla="*/ 1486 h 1649"/>
              <a:gd name="T64" fmla="*/ 67 w 543"/>
              <a:gd name="T65" fmla="*/ 1520 h 1649"/>
              <a:gd name="T66" fmla="*/ 158 w 543"/>
              <a:gd name="T67" fmla="*/ 1507 h 1649"/>
              <a:gd name="T68" fmla="*/ 183 w 543"/>
              <a:gd name="T69" fmla="*/ 1543 h 1649"/>
              <a:gd name="T70" fmla="*/ 220 w 543"/>
              <a:gd name="T71" fmla="*/ 1605 h 1649"/>
              <a:gd name="T72" fmla="*/ 246 w 543"/>
              <a:gd name="T73" fmla="*/ 1642 h 1649"/>
              <a:gd name="T74" fmla="*/ 308 w 543"/>
              <a:gd name="T75" fmla="*/ 1638 h 1649"/>
              <a:gd name="T76" fmla="*/ 302 w 543"/>
              <a:gd name="T77" fmla="*/ 1585 h 1649"/>
              <a:gd name="T78" fmla="*/ 284 w 543"/>
              <a:gd name="T79" fmla="*/ 1523 h 1649"/>
              <a:gd name="T80" fmla="*/ 284 w 543"/>
              <a:gd name="T81" fmla="*/ 1431 h 1649"/>
              <a:gd name="T82" fmla="*/ 287 w 543"/>
              <a:gd name="T83" fmla="*/ 1265 h 1649"/>
              <a:gd name="T84" fmla="*/ 290 w 543"/>
              <a:gd name="T85" fmla="*/ 1137 h 1649"/>
              <a:gd name="T86" fmla="*/ 312 w 543"/>
              <a:gd name="T87" fmla="*/ 1005 h 1649"/>
              <a:gd name="T88" fmla="*/ 341 w 543"/>
              <a:gd name="T89" fmla="*/ 942 h 1649"/>
              <a:gd name="T90" fmla="*/ 379 w 543"/>
              <a:gd name="T91" fmla="*/ 904 h 1649"/>
              <a:gd name="T92" fmla="*/ 397 w 543"/>
              <a:gd name="T93" fmla="*/ 826 h 1649"/>
              <a:gd name="T94" fmla="*/ 406 w 543"/>
              <a:gd name="T95" fmla="*/ 692 h 1649"/>
              <a:gd name="T96" fmla="*/ 413 w 543"/>
              <a:gd name="T97" fmla="*/ 732 h 1649"/>
              <a:gd name="T98" fmla="*/ 455 w 543"/>
              <a:gd name="T99" fmla="*/ 755 h 1649"/>
              <a:gd name="T100" fmla="*/ 445 w 543"/>
              <a:gd name="T101" fmla="*/ 742 h 1649"/>
              <a:gd name="T102" fmla="*/ 431 w 543"/>
              <a:gd name="T103" fmla="*/ 678 h 1649"/>
              <a:gd name="T104" fmla="*/ 479 w 543"/>
              <a:gd name="T105" fmla="*/ 619 h 1649"/>
              <a:gd name="T106" fmla="*/ 536 w 543"/>
              <a:gd name="T107" fmla="*/ 532 h 1649"/>
              <a:gd name="T108" fmla="*/ 527 w 543"/>
              <a:gd name="T109" fmla="*/ 489 h 1649"/>
              <a:gd name="T110" fmla="*/ 35 w 543"/>
              <a:gd name="T111" fmla="*/ 904 h 1649"/>
              <a:gd name="T112" fmla="*/ 34 w 543"/>
              <a:gd name="T113" fmla="*/ 886 h 1649"/>
              <a:gd name="T114" fmla="*/ 287 w 543"/>
              <a:gd name="T115" fmla="*/ 235 h 1649"/>
              <a:gd name="T116" fmla="*/ 287 w 543"/>
              <a:gd name="T117" fmla="*/ 226 h 1649"/>
              <a:gd name="T118" fmla="*/ 284 w 543"/>
              <a:gd name="T119" fmla="*/ 241 h 1649"/>
              <a:gd name="T120" fmla="*/ 339 w 543"/>
              <a:gd name="T121" fmla="*/ 898 h 1649"/>
              <a:gd name="T122" fmla="*/ 490 w 543"/>
              <a:gd name="T123" fmla="*/ 484 h 1649"/>
              <a:gd name="T124" fmla="*/ 534 w 543"/>
              <a:gd name="T125" fmla="*/ 514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1649">
                <a:moveTo>
                  <a:pt x="495" y="475"/>
                </a:moveTo>
                <a:lnTo>
                  <a:pt x="481" y="456"/>
                </a:lnTo>
                <a:lnTo>
                  <a:pt x="481" y="456"/>
                </a:lnTo>
                <a:lnTo>
                  <a:pt x="481" y="446"/>
                </a:lnTo>
                <a:lnTo>
                  <a:pt x="481" y="444"/>
                </a:lnTo>
                <a:lnTo>
                  <a:pt x="483" y="443"/>
                </a:lnTo>
                <a:lnTo>
                  <a:pt x="471" y="377"/>
                </a:lnTo>
                <a:lnTo>
                  <a:pt x="463" y="376"/>
                </a:lnTo>
                <a:lnTo>
                  <a:pt x="463" y="376"/>
                </a:lnTo>
                <a:lnTo>
                  <a:pt x="463" y="371"/>
                </a:lnTo>
                <a:lnTo>
                  <a:pt x="464" y="360"/>
                </a:lnTo>
                <a:lnTo>
                  <a:pt x="468" y="347"/>
                </a:lnTo>
                <a:lnTo>
                  <a:pt x="470" y="341"/>
                </a:lnTo>
                <a:lnTo>
                  <a:pt x="474" y="337"/>
                </a:lnTo>
                <a:lnTo>
                  <a:pt x="474" y="337"/>
                </a:lnTo>
                <a:lnTo>
                  <a:pt x="470" y="326"/>
                </a:lnTo>
                <a:lnTo>
                  <a:pt x="464" y="315"/>
                </a:lnTo>
                <a:lnTo>
                  <a:pt x="456" y="302"/>
                </a:lnTo>
                <a:lnTo>
                  <a:pt x="444" y="287"/>
                </a:lnTo>
                <a:lnTo>
                  <a:pt x="436" y="280"/>
                </a:lnTo>
                <a:lnTo>
                  <a:pt x="427" y="273"/>
                </a:lnTo>
                <a:lnTo>
                  <a:pt x="419" y="266"/>
                </a:lnTo>
                <a:lnTo>
                  <a:pt x="409" y="260"/>
                </a:lnTo>
                <a:lnTo>
                  <a:pt x="397" y="254"/>
                </a:lnTo>
                <a:lnTo>
                  <a:pt x="385" y="249"/>
                </a:lnTo>
                <a:lnTo>
                  <a:pt x="385" y="249"/>
                </a:lnTo>
                <a:lnTo>
                  <a:pt x="381" y="246"/>
                </a:lnTo>
                <a:lnTo>
                  <a:pt x="378" y="242"/>
                </a:lnTo>
                <a:lnTo>
                  <a:pt x="373" y="239"/>
                </a:lnTo>
                <a:lnTo>
                  <a:pt x="366" y="235"/>
                </a:lnTo>
                <a:lnTo>
                  <a:pt x="358" y="233"/>
                </a:lnTo>
                <a:lnTo>
                  <a:pt x="348" y="231"/>
                </a:lnTo>
                <a:lnTo>
                  <a:pt x="336" y="231"/>
                </a:lnTo>
                <a:lnTo>
                  <a:pt x="297" y="235"/>
                </a:lnTo>
                <a:lnTo>
                  <a:pt x="293" y="224"/>
                </a:lnTo>
                <a:lnTo>
                  <a:pt x="287" y="209"/>
                </a:lnTo>
                <a:lnTo>
                  <a:pt x="282" y="195"/>
                </a:lnTo>
                <a:lnTo>
                  <a:pt x="290" y="208"/>
                </a:lnTo>
                <a:lnTo>
                  <a:pt x="295" y="211"/>
                </a:lnTo>
                <a:lnTo>
                  <a:pt x="290" y="204"/>
                </a:lnTo>
                <a:lnTo>
                  <a:pt x="284" y="194"/>
                </a:lnTo>
                <a:lnTo>
                  <a:pt x="280" y="183"/>
                </a:lnTo>
                <a:lnTo>
                  <a:pt x="275" y="170"/>
                </a:lnTo>
                <a:lnTo>
                  <a:pt x="270" y="137"/>
                </a:lnTo>
                <a:lnTo>
                  <a:pt x="263" y="105"/>
                </a:lnTo>
                <a:lnTo>
                  <a:pt x="260" y="88"/>
                </a:lnTo>
                <a:lnTo>
                  <a:pt x="256" y="74"/>
                </a:lnTo>
                <a:lnTo>
                  <a:pt x="250" y="59"/>
                </a:lnTo>
                <a:lnTo>
                  <a:pt x="244" y="46"/>
                </a:lnTo>
                <a:lnTo>
                  <a:pt x="238" y="34"/>
                </a:lnTo>
                <a:lnTo>
                  <a:pt x="233" y="23"/>
                </a:lnTo>
                <a:lnTo>
                  <a:pt x="225" y="15"/>
                </a:lnTo>
                <a:lnTo>
                  <a:pt x="217" y="8"/>
                </a:lnTo>
                <a:lnTo>
                  <a:pt x="212" y="6"/>
                </a:lnTo>
                <a:lnTo>
                  <a:pt x="208" y="3"/>
                </a:lnTo>
                <a:lnTo>
                  <a:pt x="203" y="2"/>
                </a:lnTo>
                <a:lnTo>
                  <a:pt x="198" y="0"/>
                </a:lnTo>
                <a:lnTo>
                  <a:pt x="194" y="0"/>
                </a:lnTo>
                <a:lnTo>
                  <a:pt x="189" y="0"/>
                </a:lnTo>
                <a:lnTo>
                  <a:pt x="183" y="1"/>
                </a:lnTo>
                <a:lnTo>
                  <a:pt x="177" y="3"/>
                </a:lnTo>
                <a:lnTo>
                  <a:pt x="175" y="3"/>
                </a:lnTo>
                <a:lnTo>
                  <a:pt x="173" y="5"/>
                </a:lnTo>
                <a:lnTo>
                  <a:pt x="168" y="3"/>
                </a:lnTo>
                <a:lnTo>
                  <a:pt x="164" y="2"/>
                </a:lnTo>
                <a:lnTo>
                  <a:pt x="158" y="2"/>
                </a:lnTo>
                <a:lnTo>
                  <a:pt x="153" y="2"/>
                </a:lnTo>
                <a:lnTo>
                  <a:pt x="145" y="3"/>
                </a:lnTo>
                <a:lnTo>
                  <a:pt x="137" y="7"/>
                </a:lnTo>
                <a:lnTo>
                  <a:pt x="129" y="13"/>
                </a:lnTo>
                <a:lnTo>
                  <a:pt x="120" y="20"/>
                </a:lnTo>
                <a:lnTo>
                  <a:pt x="113" y="28"/>
                </a:lnTo>
                <a:lnTo>
                  <a:pt x="106" y="38"/>
                </a:lnTo>
                <a:lnTo>
                  <a:pt x="100" y="48"/>
                </a:lnTo>
                <a:lnTo>
                  <a:pt x="95" y="60"/>
                </a:lnTo>
                <a:lnTo>
                  <a:pt x="91" y="72"/>
                </a:lnTo>
                <a:lnTo>
                  <a:pt x="87" y="86"/>
                </a:lnTo>
                <a:lnTo>
                  <a:pt x="84" y="98"/>
                </a:lnTo>
                <a:lnTo>
                  <a:pt x="81" y="112"/>
                </a:lnTo>
                <a:lnTo>
                  <a:pt x="80" y="126"/>
                </a:lnTo>
                <a:lnTo>
                  <a:pt x="79" y="140"/>
                </a:lnTo>
                <a:lnTo>
                  <a:pt x="79" y="150"/>
                </a:lnTo>
                <a:lnTo>
                  <a:pt x="80" y="159"/>
                </a:lnTo>
                <a:lnTo>
                  <a:pt x="84" y="181"/>
                </a:lnTo>
                <a:lnTo>
                  <a:pt x="88" y="202"/>
                </a:lnTo>
                <a:lnTo>
                  <a:pt x="91" y="224"/>
                </a:lnTo>
                <a:lnTo>
                  <a:pt x="85" y="239"/>
                </a:lnTo>
                <a:lnTo>
                  <a:pt x="82" y="244"/>
                </a:lnTo>
                <a:lnTo>
                  <a:pt x="79" y="249"/>
                </a:lnTo>
                <a:lnTo>
                  <a:pt x="82" y="246"/>
                </a:lnTo>
                <a:lnTo>
                  <a:pt x="91" y="233"/>
                </a:lnTo>
                <a:lnTo>
                  <a:pt x="86" y="246"/>
                </a:lnTo>
                <a:lnTo>
                  <a:pt x="81" y="261"/>
                </a:lnTo>
                <a:lnTo>
                  <a:pt x="75" y="274"/>
                </a:lnTo>
                <a:lnTo>
                  <a:pt x="72" y="280"/>
                </a:lnTo>
                <a:lnTo>
                  <a:pt x="69" y="283"/>
                </a:lnTo>
                <a:lnTo>
                  <a:pt x="75" y="275"/>
                </a:lnTo>
                <a:lnTo>
                  <a:pt x="82" y="265"/>
                </a:lnTo>
                <a:lnTo>
                  <a:pt x="91" y="250"/>
                </a:lnTo>
                <a:lnTo>
                  <a:pt x="87" y="262"/>
                </a:lnTo>
                <a:lnTo>
                  <a:pt x="82" y="274"/>
                </a:lnTo>
                <a:lnTo>
                  <a:pt x="77" y="285"/>
                </a:lnTo>
                <a:lnTo>
                  <a:pt x="72" y="292"/>
                </a:lnTo>
                <a:lnTo>
                  <a:pt x="75" y="287"/>
                </a:lnTo>
                <a:lnTo>
                  <a:pt x="81" y="280"/>
                </a:lnTo>
                <a:lnTo>
                  <a:pt x="86" y="272"/>
                </a:lnTo>
                <a:lnTo>
                  <a:pt x="82" y="282"/>
                </a:lnTo>
                <a:lnTo>
                  <a:pt x="79" y="292"/>
                </a:lnTo>
                <a:lnTo>
                  <a:pt x="74" y="300"/>
                </a:lnTo>
                <a:lnTo>
                  <a:pt x="69" y="306"/>
                </a:lnTo>
                <a:lnTo>
                  <a:pt x="75" y="299"/>
                </a:lnTo>
                <a:lnTo>
                  <a:pt x="82" y="291"/>
                </a:lnTo>
                <a:lnTo>
                  <a:pt x="88" y="279"/>
                </a:lnTo>
                <a:lnTo>
                  <a:pt x="86" y="287"/>
                </a:lnTo>
                <a:lnTo>
                  <a:pt x="84" y="292"/>
                </a:lnTo>
                <a:lnTo>
                  <a:pt x="81" y="298"/>
                </a:lnTo>
                <a:lnTo>
                  <a:pt x="75" y="306"/>
                </a:lnTo>
                <a:lnTo>
                  <a:pt x="67" y="313"/>
                </a:lnTo>
                <a:lnTo>
                  <a:pt x="59" y="319"/>
                </a:lnTo>
                <a:lnTo>
                  <a:pt x="52" y="325"/>
                </a:lnTo>
                <a:lnTo>
                  <a:pt x="43" y="332"/>
                </a:lnTo>
                <a:lnTo>
                  <a:pt x="36" y="340"/>
                </a:lnTo>
                <a:lnTo>
                  <a:pt x="34" y="344"/>
                </a:lnTo>
                <a:lnTo>
                  <a:pt x="32" y="348"/>
                </a:lnTo>
                <a:lnTo>
                  <a:pt x="27" y="359"/>
                </a:lnTo>
                <a:lnTo>
                  <a:pt x="23" y="371"/>
                </a:lnTo>
                <a:lnTo>
                  <a:pt x="20" y="381"/>
                </a:lnTo>
                <a:lnTo>
                  <a:pt x="17" y="392"/>
                </a:lnTo>
                <a:lnTo>
                  <a:pt x="14" y="413"/>
                </a:lnTo>
                <a:lnTo>
                  <a:pt x="9" y="437"/>
                </a:lnTo>
                <a:lnTo>
                  <a:pt x="10" y="441"/>
                </a:lnTo>
                <a:lnTo>
                  <a:pt x="12" y="442"/>
                </a:lnTo>
                <a:lnTo>
                  <a:pt x="12" y="444"/>
                </a:lnTo>
                <a:lnTo>
                  <a:pt x="13" y="444"/>
                </a:lnTo>
                <a:lnTo>
                  <a:pt x="16" y="445"/>
                </a:lnTo>
                <a:lnTo>
                  <a:pt x="20" y="445"/>
                </a:lnTo>
                <a:lnTo>
                  <a:pt x="23" y="445"/>
                </a:lnTo>
                <a:lnTo>
                  <a:pt x="27" y="445"/>
                </a:lnTo>
                <a:lnTo>
                  <a:pt x="27" y="446"/>
                </a:lnTo>
                <a:lnTo>
                  <a:pt x="28" y="448"/>
                </a:lnTo>
                <a:lnTo>
                  <a:pt x="28" y="452"/>
                </a:lnTo>
                <a:lnTo>
                  <a:pt x="30" y="519"/>
                </a:lnTo>
                <a:lnTo>
                  <a:pt x="30" y="568"/>
                </a:lnTo>
                <a:lnTo>
                  <a:pt x="30" y="608"/>
                </a:lnTo>
                <a:lnTo>
                  <a:pt x="27" y="647"/>
                </a:lnTo>
                <a:lnTo>
                  <a:pt x="25" y="653"/>
                </a:lnTo>
                <a:lnTo>
                  <a:pt x="23" y="662"/>
                </a:lnTo>
                <a:lnTo>
                  <a:pt x="19" y="678"/>
                </a:lnTo>
                <a:lnTo>
                  <a:pt x="16" y="698"/>
                </a:lnTo>
                <a:lnTo>
                  <a:pt x="14" y="721"/>
                </a:lnTo>
                <a:lnTo>
                  <a:pt x="10" y="769"/>
                </a:lnTo>
                <a:lnTo>
                  <a:pt x="8" y="795"/>
                </a:lnTo>
                <a:lnTo>
                  <a:pt x="4" y="820"/>
                </a:lnTo>
                <a:lnTo>
                  <a:pt x="3" y="831"/>
                </a:lnTo>
                <a:lnTo>
                  <a:pt x="1" y="847"/>
                </a:lnTo>
                <a:lnTo>
                  <a:pt x="0" y="857"/>
                </a:lnTo>
                <a:lnTo>
                  <a:pt x="0" y="866"/>
                </a:lnTo>
                <a:lnTo>
                  <a:pt x="0" y="877"/>
                </a:lnTo>
                <a:lnTo>
                  <a:pt x="1" y="885"/>
                </a:lnTo>
                <a:lnTo>
                  <a:pt x="10" y="900"/>
                </a:lnTo>
                <a:lnTo>
                  <a:pt x="15" y="907"/>
                </a:lnTo>
                <a:lnTo>
                  <a:pt x="22" y="914"/>
                </a:lnTo>
                <a:lnTo>
                  <a:pt x="30" y="922"/>
                </a:lnTo>
                <a:lnTo>
                  <a:pt x="39" y="927"/>
                </a:lnTo>
                <a:lnTo>
                  <a:pt x="45" y="930"/>
                </a:lnTo>
                <a:lnTo>
                  <a:pt x="51" y="932"/>
                </a:lnTo>
                <a:lnTo>
                  <a:pt x="56" y="935"/>
                </a:lnTo>
                <a:lnTo>
                  <a:pt x="62" y="935"/>
                </a:lnTo>
                <a:lnTo>
                  <a:pt x="64" y="933"/>
                </a:lnTo>
                <a:lnTo>
                  <a:pt x="65" y="931"/>
                </a:lnTo>
                <a:lnTo>
                  <a:pt x="65" y="927"/>
                </a:lnTo>
                <a:lnTo>
                  <a:pt x="64" y="923"/>
                </a:lnTo>
                <a:lnTo>
                  <a:pt x="62" y="919"/>
                </a:lnTo>
                <a:lnTo>
                  <a:pt x="61" y="916"/>
                </a:lnTo>
                <a:lnTo>
                  <a:pt x="60" y="913"/>
                </a:lnTo>
                <a:lnTo>
                  <a:pt x="61" y="913"/>
                </a:lnTo>
                <a:lnTo>
                  <a:pt x="66" y="914"/>
                </a:lnTo>
                <a:lnTo>
                  <a:pt x="69" y="916"/>
                </a:lnTo>
                <a:lnTo>
                  <a:pt x="73" y="918"/>
                </a:lnTo>
                <a:lnTo>
                  <a:pt x="75" y="920"/>
                </a:lnTo>
                <a:lnTo>
                  <a:pt x="78" y="924"/>
                </a:lnTo>
                <a:lnTo>
                  <a:pt x="81" y="931"/>
                </a:lnTo>
                <a:lnTo>
                  <a:pt x="84" y="938"/>
                </a:lnTo>
                <a:lnTo>
                  <a:pt x="85" y="946"/>
                </a:lnTo>
                <a:lnTo>
                  <a:pt x="86" y="955"/>
                </a:lnTo>
                <a:lnTo>
                  <a:pt x="88" y="962"/>
                </a:lnTo>
                <a:lnTo>
                  <a:pt x="90" y="969"/>
                </a:lnTo>
                <a:lnTo>
                  <a:pt x="99" y="1000"/>
                </a:lnTo>
                <a:lnTo>
                  <a:pt x="107" y="1030"/>
                </a:lnTo>
                <a:lnTo>
                  <a:pt x="116" y="1062"/>
                </a:lnTo>
                <a:lnTo>
                  <a:pt x="124" y="1095"/>
                </a:lnTo>
                <a:lnTo>
                  <a:pt x="125" y="1102"/>
                </a:lnTo>
                <a:lnTo>
                  <a:pt x="129" y="1112"/>
                </a:lnTo>
                <a:lnTo>
                  <a:pt x="134" y="1127"/>
                </a:lnTo>
                <a:lnTo>
                  <a:pt x="140" y="1143"/>
                </a:lnTo>
                <a:lnTo>
                  <a:pt x="143" y="1148"/>
                </a:lnTo>
                <a:lnTo>
                  <a:pt x="144" y="1157"/>
                </a:lnTo>
                <a:lnTo>
                  <a:pt x="144" y="1161"/>
                </a:lnTo>
                <a:lnTo>
                  <a:pt x="144" y="1165"/>
                </a:lnTo>
                <a:lnTo>
                  <a:pt x="143" y="1176"/>
                </a:lnTo>
                <a:lnTo>
                  <a:pt x="140" y="1185"/>
                </a:lnTo>
                <a:lnTo>
                  <a:pt x="140" y="1195"/>
                </a:lnTo>
                <a:lnTo>
                  <a:pt x="142" y="1208"/>
                </a:lnTo>
                <a:lnTo>
                  <a:pt x="143" y="1219"/>
                </a:lnTo>
                <a:lnTo>
                  <a:pt x="147" y="1244"/>
                </a:lnTo>
                <a:lnTo>
                  <a:pt x="158" y="1294"/>
                </a:lnTo>
                <a:lnTo>
                  <a:pt x="164" y="1319"/>
                </a:lnTo>
                <a:lnTo>
                  <a:pt x="165" y="1330"/>
                </a:lnTo>
                <a:lnTo>
                  <a:pt x="168" y="1343"/>
                </a:lnTo>
                <a:lnTo>
                  <a:pt x="168" y="1356"/>
                </a:lnTo>
                <a:lnTo>
                  <a:pt x="168" y="1369"/>
                </a:lnTo>
                <a:lnTo>
                  <a:pt x="166" y="1381"/>
                </a:lnTo>
                <a:lnTo>
                  <a:pt x="165" y="1395"/>
                </a:lnTo>
                <a:lnTo>
                  <a:pt x="159" y="1405"/>
                </a:lnTo>
                <a:lnTo>
                  <a:pt x="153" y="1413"/>
                </a:lnTo>
                <a:lnTo>
                  <a:pt x="146" y="1421"/>
                </a:lnTo>
                <a:lnTo>
                  <a:pt x="137" y="1429"/>
                </a:lnTo>
                <a:lnTo>
                  <a:pt x="129" y="1436"/>
                </a:lnTo>
                <a:lnTo>
                  <a:pt x="119" y="1443"/>
                </a:lnTo>
                <a:lnTo>
                  <a:pt x="100" y="1455"/>
                </a:lnTo>
                <a:lnTo>
                  <a:pt x="82" y="1468"/>
                </a:lnTo>
                <a:lnTo>
                  <a:pt x="75" y="1473"/>
                </a:lnTo>
                <a:lnTo>
                  <a:pt x="69" y="1479"/>
                </a:lnTo>
                <a:lnTo>
                  <a:pt x="64" y="1486"/>
                </a:lnTo>
                <a:lnTo>
                  <a:pt x="60" y="1495"/>
                </a:lnTo>
                <a:lnTo>
                  <a:pt x="59" y="1498"/>
                </a:lnTo>
                <a:lnTo>
                  <a:pt x="58" y="1503"/>
                </a:lnTo>
                <a:lnTo>
                  <a:pt x="58" y="1508"/>
                </a:lnTo>
                <a:lnTo>
                  <a:pt x="59" y="1511"/>
                </a:lnTo>
                <a:lnTo>
                  <a:pt x="64" y="1516"/>
                </a:lnTo>
                <a:lnTo>
                  <a:pt x="67" y="1520"/>
                </a:lnTo>
                <a:lnTo>
                  <a:pt x="73" y="1522"/>
                </a:lnTo>
                <a:lnTo>
                  <a:pt x="79" y="1523"/>
                </a:lnTo>
                <a:lnTo>
                  <a:pt x="86" y="1523"/>
                </a:lnTo>
                <a:lnTo>
                  <a:pt x="94" y="1523"/>
                </a:lnTo>
                <a:lnTo>
                  <a:pt x="110" y="1520"/>
                </a:lnTo>
                <a:lnTo>
                  <a:pt x="143" y="1510"/>
                </a:lnTo>
                <a:lnTo>
                  <a:pt x="158" y="1507"/>
                </a:lnTo>
                <a:lnTo>
                  <a:pt x="168" y="1504"/>
                </a:lnTo>
                <a:lnTo>
                  <a:pt x="175" y="1504"/>
                </a:lnTo>
                <a:lnTo>
                  <a:pt x="175" y="1512"/>
                </a:lnTo>
                <a:lnTo>
                  <a:pt x="176" y="1520"/>
                </a:lnTo>
                <a:lnTo>
                  <a:pt x="177" y="1525"/>
                </a:lnTo>
                <a:lnTo>
                  <a:pt x="178" y="1531"/>
                </a:lnTo>
                <a:lnTo>
                  <a:pt x="183" y="1543"/>
                </a:lnTo>
                <a:lnTo>
                  <a:pt x="189" y="1553"/>
                </a:lnTo>
                <a:lnTo>
                  <a:pt x="195" y="1562"/>
                </a:lnTo>
                <a:lnTo>
                  <a:pt x="202" y="1570"/>
                </a:lnTo>
                <a:lnTo>
                  <a:pt x="208" y="1577"/>
                </a:lnTo>
                <a:lnTo>
                  <a:pt x="212" y="1587"/>
                </a:lnTo>
                <a:lnTo>
                  <a:pt x="216" y="1595"/>
                </a:lnTo>
                <a:lnTo>
                  <a:pt x="220" y="1605"/>
                </a:lnTo>
                <a:lnTo>
                  <a:pt x="223" y="1613"/>
                </a:lnTo>
                <a:lnTo>
                  <a:pt x="225" y="1621"/>
                </a:lnTo>
                <a:lnTo>
                  <a:pt x="229" y="1628"/>
                </a:lnTo>
                <a:lnTo>
                  <a:pt x="235" y="1635"/>
                </a:lnTo>
                <a:lnTo>
                  <a:pt x="238" y="1638"/>
                </a:lnTo>
                <a:lnTo>
                  <a:pt x="241" y="1641"/>
                </a:lnTo>
                <a:lnTo>
                  <a:pt x="246" y="1642"/>
                </a:lnTo>
                <a:lnTo>
                  <a:pt x="250" y="1645"/>
                </a:lnTo>
                <a:lnTo>
                  <a:pt x="262" y="1648"/>
                </a:lnTo>
                <a:lnTo>
                  <a:pt x="271" y="1649"/>
                </a:lnTo>
                <a:lnTo>
                  <a:pt x="283" y="1649"/>
                </a:lnTo>
                <a:lnTo>
                  <a:pt x="294" y="1648"/>
                </a:lnTo>
                <a:lnTo>
                  <a:pt x="302" y="1642"/>
                </a:lnTo>
                <a:lnTo>
                  <a:pt x="308" y="1638"/>
                </a:lnTo>
                <a:lnTo>
                  <a:pt x="312" y="1633"/>
                </a:lnTo>
                <a:lnTo>
                  <a:pt x="314" y="1627"/>
                </a:lnTo>
                <a:lnTo>
                  <a:pt x="315" y="1620"/>
                </a:lnTo>
                <a:lnTo>
                  <a:pt x="314" y="1613"/>
                </a:lnTo>
                <a:lnTo>
                  <a:pt x="312" y="1606"/>
                </a:lnTo>
                <a:lnTo>
                  <a:pt x="309" y="1599"/>
                </a:lnTo>
                <a:lnTo>
                  <a:pt x="302" y="1585"/>
                </a:lnTo>
                <a:lnTo>
                  <a:pt x="294" y="1569"/>
                </a:lnTo>
                <a:lnTo>
                  <a:pt x="290" y="1562"/>
                </a:lnTo>
                <a:lnTo>
                  <a:pt x="287" y="1554"/>
                </a:lnTo>
                <a:lnTo>
                  <a:pt x="284" y="1547"/>
                </a:lnTo>
                <a:lnTo>
                  <a:pt x="284" y="1538"/>
                </a:lnTo>
                <a:lnTo>
                  <a:pt x="284" y="1531"/>
                </a:lnTo>
                <a:lnTo>
                  <a:pt x="284" y="1523"/>
                </a:lnTo>
                <a:lnTo>
                  <a:pt x="287" y="1508"/>
                </a:lnTo>
                <a:lnTo>
                  <a:pt x="290" y="1491"/>
                </a:lnTo>
                <a:lnTo>
                  <a:pt x="290" y="1483"/>
                </a:lnTo>
                <a:lnTo>
                  <a:pt x="290" y="1473"/>
                </a:lnTo>
                <a:lnTo>
                  <a:pt x="290" y="1463"/>
                </a:lnTo>
                <a:lnTo>
                  <a:pt x="288" y="1452"/>
                </a:lnTo>
                <a:lnTo>
                  <a:pt x="284" y="1431"/>
                </a:lnTo>
                <a:lnTo>
                  <a:pt x="279" y="1408"/>
                </a:lnTo>
                <a:lnTo>
                  <a:pt x="279" y="1397"/>
                </a:lnTo>
                <a:lnTo>
                  <a:pt x="277" y="1385"/>
                </a:lnTo>
                <a:lnTo>
                  <a:pt x="277" y="1366"/>
                </a:lnTo>
                <a:lnTo>
                  <a:pt x="279" y="1347"/>
                </a:lnTo>
                <a:lnTo>
                  <a:pt x="282" y="1307"/>
                </a:lnTo>
                <a:lnTo>
                  <a:pt x="287" y="1265"/>
                </a:lnTo>
                <a:lnTo>
                  <a:pt x="289" y="1245"/>
                </a:lnTo>
                <a:lnTo>
                  <a:pt x="290" y="1225"/>
                </a:lnTo>
                <a:lnTo>
                  <a:pt x="290" y="1203"/>
                </a:lnTo>
                <a:lnTo>
                  <a:pt x="290" y="1179"/>
                </a:lnTo>
                <a:lnTo>
                  <a:pt x="290" y="1158"/>
                </a:lnTo>
                <a:lnTo>
                  <a:pt x="290" y="1146"/>
                </a:lnTo>
                <a:lnTo>
                  <a:pt x="290" y="1137"/>
                </a:lnTo>
                <a:lnTo>
                  <a:pt x="292" y="1128"/>
                </a:lnTo>
                <a:lnTo>
                  <a:pt x="293" y="1121"/>
                </a:lnTo>
                <a:lnTo>
                  <a:pt x="297" y="1105"/>
                </a:lnTo>
                <a:lnTo>
                  <a:pt x="302" y="1091"/>
                </a:lnTo>
                <a:lnTo>
                  <a:pt x="302" y="1082"/>
                </a:lnTo>
                <a:lnTo>
                  <a:pt x="305" y="1075"/>
                </a:lnTo>
                <a:lnTo>
                  <a:pt x="312" y="1005"/>
                </a:lnTo>
                <a:lnTo>
                  <a:pt x="316" y="971"/>
                </a:lnTo>
                <a:lnTo>
                  <a:pt x="319" y="956"/>
                </a:lnTo>
                <a:lnTo>
                  <a:pt x="323" y="940"/>
                </a:lnTo>
                <a:lnTo>
                  <a:pt x="327" y="942"/>
                </a:lnTo>
                <a:lnTo>
                  <a:pt x="332" y="942"/>
                </a:lnTo>
                <a:lnTo>
                  <a:pt x="336" y="942"/>
                </a:lnTo>
                <a:lnTo>
                  <a:pt x="341" y="942"/>
                </a:lnTo>
                <a:lnTo>
                  <a:pt x="345" y="940"/>
                </a:lnTo>
                <a:lnTo>
                  <a:pt x="348" y="939"/>
                </a:lnTo>
                <a:lnTo>
                  <a:pt x="357" y="935"/>
                </a:lnTo>
                <a:lnTo>
                  <a:pt x="364" y="930"/>
                </a:lnTo>
                <a:lnTo>
                  <a:pt x="370" y="923"/>
                </a:lnTo>
                <a:lnTo>
                  <a:pt x="374" y="913"/>
                </a:lnTo>
                <a:lnTo>
                  <a:pt x="379" y="904"/>
                </a:lnTo>
                <a:lnTo>
                  <a:pt x="384" y="894"/>
                </a:lnTo>
                <a:lnTo>
                  <a:pt x="388" y="883"/>
                </a:lnTo>
                <a:lnTo>
                  <a:pt x="391" y="872"/>
                </a:lnTo>
                <a:lnTo>
                  <a:pt x="393" y="861"/>
                </a:lnTo>
                <a:lnTo>
                  <a:pt x="394" y="848"/>
                </a:lnTo>
                <a:lnTo>
                  <a:pt x="396" y="836"/>
                </a:lnTo>
                <a:lnTo>
                  <a:pt x="397" y="826"/>
                </a:lnTo>
                <a:lnTo>
                  <a:pt x="397" y="815"/>
                </a:lnTo>
                <a:lnTo>
                  <a:pt x="396" y="796"/>
                </a:lnTo>
                <a:lnTo>
                  <a:pt x="397" y="777"/>
                </a:lnTo>
                <a:lnTo>
                  <a:pt x="398" y="760"/>
                </a:lnTo>
                <a:lnTo>
                  <a:pt x="400" y="742"/>
                </a:lnTo>
                <a:lnTo>
                  <a:pt x="404" y="708"/>
                </a:lnTo>
                <a:lnTo>
                  <a:pt x="406" y="692"/>
                </a:lnTo>
                <a:lnTo>
                  <a:pt x="406" y="692"/>
                </a:lnTo>
                <a:lnTo>
                  <a:pt x="406" y="715"/>
                </a:lnTo>
                <a:lnTo>
                  <a:pt x="406" y="715"/>
                </a:lnTo>
                <a:lnTo>
                  <a:pt x="407" y="719"/>
                </a:lnTo>
                <a:lnTo>
                  <a:pt x="409" y="724"/>
                </a:lnTo>
                <a:lnTo>
                  <a:pt x="411" y="728"/>
                </a:lnTo>
                <a:lnTo>
                  <a:pt x="413" y="732"/>
                </a:lnTo>
                <a:lnTo>
                  <a:pt x="420" y="740"/>
                </a:lnTo>
                <a:lnTo>
                  <a:pt x="429" y="745"/>
                </a:lnTo>
                <a:lnTo>
                  <a:pt x="438" y="750"/>
                </a:lnTo>
                <a:lnTo>
                  <a:pt x="445" y="754"/>
                </a:lnTo>
                <a:lnTo>
                  <a:pt x="452" y="757"/>
                </a:lnTo>
                <a:lnTo>
                  <a:pt x="452" y="757"/>
                </a:lnTo>
                <a:lnTo>
                  <a:pt x="455" y="755"/>
                </a:lnTo>
                <a:lnTo>
                  <a:pt x="459" y="751"/>
                </a:lnTo>
                <a:lnTo>
                  <a:pt x="461" y="749"/>
                </a:lnTo>
                <a:lnTo>
                  <a:pt x="461" y="747"/>
                </a:lnTo>
                <a:lnTo>
                  <a:pt x="458" y="745"/>
                </a:lnTo>
                <a:lnTo>
                  <a:pt x="452" y="744"/>
                </a:lnTo>
                <a:lnTo>
                  <a:pt x="452" y="744"/>
                </a:lnTo>
                <a:lnTo>
                  <a:pt x="445" y="742"/>
                </a:lnTo>
                <a:lnTo>
                  <a:pt x="439" y="738"/>
                </a:lnTo>
                <a:lnTo>
                  <a:pt x="435" y="732"/>
                </a:lnTo>
                <a:lnTo>
                  <a:pt x="431" y="727"/>
                </a:lnTo>
                <a:lnTo>
                  <a:pt x="426" y="716"/>
                </a:lnTo>
                <a:lnTo>
                  <a:pt x="424" y="710"/>
                </a:lnTo>
                <a:lnTo>
                  <a:pt x="431" y="678"/>
                </a:lnTo>
                <a:lnTo>
                  <a:pt x="431" y="678"/>
                </a:lnTo>
                <a:lnTo>
                  <a:pt x="437" y="676"/>
                </a:lnTo>
                <a:lnTo>
                  <a:pt x="437" y="676"/>
                </a:lnTo>
                <a:lnTo>
                  <a:pt x="444" y="669"/>
                </a:lnTo>
                <a:lnTo>
                  <a:pt x="451" y="660"/>
                </a:lnTo>
                <a:lnTo>
                  <a:pt x="461" y="649"/>
                </a:lnTo>
                <a:lnTo>
                  <a:pt x="470" y="634"/>
                </a:lnTo>
                <a:lnTo>
                  <a:pt x="479" y="619"/>
                </a:lnTo>
                <a:lnTo>
                  <a:pt x="488" y="601"/>
                </a:lnTo>
                <a:lnTo>
                  <a:pt x="495" y="582"/>
                </a:lnTo>
                <a:lnTo>
                  <a:pt x="530" y="581"/>
                </a:lnTo>
                <a:lnTo>
                  <a:pt x="516" y="549"/>
                </a:lnTo>
                <a:lnTo>
                  <a:pt x="516" y="549"/>
                </a:lnTo>
                <a:lnTo>
                  <a:pt x="528" y="540"/>
                </a:lnTo>
                <a:lnTo>
                  <a:pt x="536" y="532"/>
                </a:lnTo>
                <a:lnTo>
                  <a:pt x="541" y="524"/>
                </a:lnTo>
                <a:lnTo>
                  <a:pt x="543" y="517"/>
                </a:lnTo>
                <a:lnTo>
                  <a:pt x="543" y="510"/>
                </a:lnTo>
                <a:lnTo>
                  <a:pt x="541" y="504"/>
                </a:lnTo>
                <a:lnTo>
                  <a:pt x="537" y="498"/>
                </a:lnTo>
                <a:lnTo>
                  <a:pt x="533" y="494"/>
                </a:lnTo>
                <a:lnTo>
                  <a:pt x="527" y="489"/>
                </a:lnTo>
                <a:lnTo>
                  <a:pt x="521" y="485"/>
                </a:lnTo>
                <a:lnTo>
                  <a:pt x="508" y="480"/>
                </a:lnTo>
                <a:lnTo>
                  <a:pt x="495" y="475"/>
                </a:lnTo>
                <a:lnTo>
                  <a:pt x="495" y="475"/>
                </a:lnTo>
                <a:close/>
                <a:moveTo>
                  <a:pt x="43" y="910"/>
                </a:moveTo>
                <a:lnTo>
                  <a:pt x="41" y="909"/>
                </a:lnTo>
                <a:lnTo>
                  <a:pt x="35" y="904"/>
                </a:lnTo>
                <a:lnTo>
                  <a:pt x="32" y="900"/>
                </a:lnTo>
                <a:lnTo>
                  <a:pt x="29" y="897"/>
                </a:lnTo>
                <a:lnTo>
                  <a:pt x="27" y="892"/>
                </a:lnTo>
                <a:lnTo>
                  <a:pt x="26" y="888"/>
                </a:lnTo>
                <a:lnTo>
                  <a:pt x="30" y="886"/>
                </a:lnTo>
                <a:lnTo>
                  <a:pt x="33" y="886"/>
                </a:lnTo>
                <a:lnTo>
                  <a:pt x="34" y="886"/>
                </a:lnTo>
                <a:lnTo>
                  <a:pt x="36" y="888"/>
                </a:lnTo>
                <a:lnTo>
                  <a:pt x="38" y="892"/>
                </a:lnTo>
                <a:lnTo>
                  <a:pt x="40" y="901"/>
                </a:lnTo>
                <a:lnTo>
                  <a:pt x="42" y="906"/>
                </a:lnTo>
                <a:lnTo>
                  <a:pt x="46" y="910"/>
                </a:lnTo>
                <a:lnTo>
                  <a:pt x="43" y="910"/>
                </a:lnTo>
                <a:close/>
                <a:moveTo>
                  <a:pt x="287" y="235"/>
                </a:moveTo>
                <a:lnTo>
                  <a:pt x="287" y="234"/>
                </a:lnTo>
                <a:lnTo>
                  <a:pt x="288" y="235"/>
                </a:lnTo>
                <a:lnTo>
                  <a:pt x="287" y="235"/>
                </a:lnTo>
                <a:close/>
                <a:moveTo>
                  <a:pt x="290" y="227"/>
                </a:moveTo>
                <a:lnTo>
                  <a:pt x="295" y="235"/>
                </a:lnTo>
                <a:lnTo>
                  <a:pt x="290" y="235"/>
                </a:lnTo>
                <a:lnTo>
                  <a:pt x="287" y="226"/>
                </a:lnTo>
                <a:lnTo>
                  <a:pt x="282" y="213"/>
                </a:lnTo>
                <a:lnTo>
                  <a:pt x="290" y="227"/>
                </a:lnTo>
                <a:close/>
                <a:moveTo>
                  <a:pt x="284" y="241"/>
                </a:moveTo>
                <a:lnTo>
                  <a:pt x="287" y="246"/>
                </a:lnTo>
                <a:lnTo>
                  <a:pt x="287" y="249"/>
                </a:lnTo>
                <a:lnTo>
                  <a:pt x="286" y="247"/>
                </a:lnTo>
                <a:lnTo>
                  <a:pt x="284" y="241"/>
                </a:lnTo>
                <a:close/>
                <a:moveTo>
                  <a:pt x="340" y="900"/>
                </a:moveTo>
                <a:lnTo>
                  <a:pt x="339" y="904"/>
                </a:lnTo>
                <a:lnTo>
                  <a:pt x="338" y="907"/>
                </a:lnTo>
                <a:lnTo>
                  <a:pt x="333" y="916"/>
                </a:lnTo>
                <a:lnTo>
                  <a:pt x="327" y="925"/>
                </a:lnTo>
                <a:lnTo>
                  <a:pt x="333" y="911"/>
                </a:lnTo>
                <a:lnTo>
                  <a:pt x="339" y="898"/>
                </a:lnTo>
                <a:lnTo>
                  <a:pt x="340" y="898"/>
                </a:lnTo>
                <a:lnTo>
                  <a:pt x="340" y="900"/>
                </a:lnTo>
                <a:close/>
                <a:moveTo>
                  <a:pt x="508" y="529"/>
                </a:moveTo>
                <a:lnTo>
                  <a:pt x="508" y="529"/>
                </a:lnTo>
                <a:lnTo>
                  <a:pt x="500" y="508"/>
                </a:lnTo>
                <a:lnTo>
                  <a:pt x="490" y="484"/>
                </a:lnTo>
                <a:lnTo>
                  <a:pt x="490" y="484"/>
                </a:lnTo>
                <a:lnTo>
                  <a:pt x="513" y="493"/>
                </a:lnTo>
                <a:lnTo>
                  <a:pt x="520" y="496"/>
                </a:lnTo>
                <a:lnTo>
                  <a:pt x="527" y="501"/>
                </a:lnTo>
                <a:lnTo>
                  <a:pt x="530" y="504"/>
                </a:lnTo>
                <a:lnTo>
                  <a:pt x="533" y="507"/>
                </a:lnTo>
                <a:lnTo>
                  <a:pt x="534" y="510"/>
                </a:lnTo>
                <a:lnTo>
                  <a:pt x="534" y="514"/>
                </a:lnTo>
                <a:lnTo>
                  <a:pt x="533" y="516"/>
                </a:lnTo>
                <a:lnTo>
                  <a:pt x="530" y="519"/>
                </a:lnTo>
                <a:lnTo>
                  <a:pt x="524" y="523"/>
                </a:lnTo>
                <a:lnTo>
                  <a:pt x="516" y="527"/>
                </a:lnTo>
                <a:lnTo>
                  <a:pt x="508" y="529"/>
                </a:lnTo>
                <a:lnTo>
                  <a:pt x="508" y="5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7" name="Group 23"/>
          <p:cNvGrpSpPr>
            <a:grpSpLocks/>
          </p:cNvGrpSpPr>
          <p:nvPr/>
        </p:nvGrpSpPr>
        <p:grpSpPr bwMode="auto">
          <a:xfrm>
            <a:off x="7885113" y="5416550"/>
            <a:ext cx="1101725" cy="1339850"/>
            <a:chOff x="3920" y="2886"/>
            <a:chExt cx="956" cy="1161"/>
          </a:xfrm>
        </p:grpSpPr>
        <p:sp>
          <p:nvSpPr>
            <p:cNvPr id="1048" name="Freeform 24"/>
            <p:cNvSpPr>
              <a:spLocks noEditPoints="1"/>
            </p:cNvSpPr>
            <p:nvPr userDrawn="1"/>
          </p:nvSpPr>
          <p:spPr bwMode="auto">
            <a:xfrm>
              <a:off x="4345" y="2886"/>
              <a:ext cx="531" cy="1161"/>
            </a:xfrm>
            <a:custGeom>
              <a:avLst/>
              <a:gdLst>
                <a:gd name="T0" fmla="*/ 359 w 439"/>
                <a:gd name="T1" fmla="*/ 378 h 961"/>
                <a:gd name="T2" fmla="*/ 340 w 439"/>
                <a:gd name="T3" fmla="*/ 15 h 961"/>
                <a:gd name="T4" fmla="*/ 145 w 439"/>
                <a:gd name="T5" fmla="*/ 157 h 961"/>
                <a:gd name="T6" fmla="*/ 156 w 439"/>
                <a:gd name="T7" fmla="*/ 154 h 961"/>
                <a:gd name="T8" fmla="*/ 165 w 439"/>
                <a:gd name="T9" fmla="*/ 156 h 961"/>
                <a:gd name="T10" fmla="*/ 167 w 439"/>
                <a:gd name="T11" fmla="*/ 157 h 961"/>
                <a:gd name="T12" fmla="*/ 170 w 439"/>
                <a:gd name="T13" fmla="*/ 148 h 961"/>
                <a:gd name="T14" fmla="*/ 179 w 439"/>
                <a:gd name="T15" fmla="*/ 139 h 961"/>
                <a:gd name="T16" fmla="*/ 184 w 439"/>
                <a:gd name="T17" fmla="*/ 134 h 961"/>
                <a:gd name="T18" fmla="*/ 193 w 439"/>
                <a:gd name="T19" fmla="*/ 129 h 961"/>
                <a:gd name="T20" fmla="*/ 198 w 439"/>
                <a:gd name="T21" fmla="*/ 129 h 961"/>
                <a:gd name="T22" fmla="*/ 198 w 439"/>
                <a:gd name="T23" fmla="*/ 128 h 961"/>
                <a:gd name="T24" fmla="*/ 199 w 439"/>
                <a:gd name="T25" fmla="*/ 128 h 961"/>
                <a:gd name="T26" fmla="*/ 212 w 439"/>
                <a:gd name="T27" fmla="*/ 126 h 961"/>
                <a:gd name="T28" fmla="*/ 219 w 439"/>
                <a:gd name="T29" fmla="*/ 123 h 961"/>
                <a:gd name="T30" fmla="*/ 231 w 439"/>
                <a:gd name="T31" fmla="*/ 117 h 961"/>
                <a:gd name="T32" fmla="*/ 231 w 439"/>
                <a:gd name="T33" fmla="*/ 117 h 961"/>
                <a:gd name="T34" fmla="*/ 238 w 439"/>
                <a:gd name="T35" fmla="*/ 116 h 961"/>
                <a:gd name="T36" fmla="*/ 243 w 439"/>
                <a:gd name="T37" fmla="*/ 117 h 961"/>
                <a:gd name="T38" fmla="*/ 244 w 439"/>
                <a:gd name="T39" fmla="*/ 119 h 961"/>
                <a:gd name="T40" fmla="*/ 242 w 439"/>
                <a:gd name="T41" fmla="*/ 125 h 961"/>
                <a:gd name="T42" fmla="*/ 238 w 439"/>
                <a:gd name="T43" fmla="*/ 129 h 961"/>
                <a:gd name="T44" fmla="*/ 235 w 439"/>
                <a:gd name="T45" fmla="*/ 131 h 961"/>
                <a:gd name="T46" fmla="*/ 222 w 439"/>
                <a:gd name="T47" fmla="*/ 139 h 961"/>
                <a:gd name="T48" fmla="*/ 225 w 439"/>
                <a:gd name="T49" fmla="*/ 144 h 961"/>
                <a:gd name="T50" fmla="*/ 229 w 439"/>
                <a:gd name="T51" fmla="*/ 162 h 961"/>
                <a:gd name="T52" fmla="*/ 227 w 439"/>
                <a:gd name="T53" fmla="*/ 174 h 961"/>
                <a:gd name="T54" fmla="*/ 226 w 439"/>
                <a:gd name="T55" fmla="*/ 176 h 961"/>
                <a:gd name="T56" fmla="*/ 218 w 439"/>
                <a:gd name="T57" fmla="*/ 181 h 961"/>
                <a:gd name="T58" fmla="*/ 204 w 439"/>
                <a:gd name="T59" fmla="*/ 186 h 961"/>
                <a:gd name="T60" fmla="*/ 199 w 439"/>
                <a:gd name="T61" fmla="*/ 187 h 961"/>
                <a:gd name="T62" fmla="*/ 186 w 439"/>
                <a:gd name="T63" fmla="*/ 190 h 961"/>
                <a:gd name="T64" fmla="*/ 179 w 439"/>
                <a:gd name="T65" fmla="*/ 193 h 961"/>
                <a:gd name="T66" fmla="*/ 176 w 439"/>
                <a:gd name="T67" fmla="*/ 207 h 961"/>
                <a:gd name="T68" fmla="*/ 175 w 439"/>
                <a:gd name="T69" fmla="*/ 213 h 961"/>
                <a:gd name="T70" fmla="*/ 174 w 439"/>
                <a:gd name="T71" fmla="*/ 214 h 961"/>
                <a:gd name="T72" fmla="*/ 128 w 439"/>
                <a:gd name="T73" fmla="*/ 229 h 961"/>
                <a:gd name="T74" fmla="*/ 129 w 439"/>
                <a:gd name="T75" fmla="*/ 493 h 961"/>
                <a:gd name="T76" fmla="*/ 0 w 439"/>
                <a:gd name="T77" fmla="*/ 929 h 961"/>
                <a:gd name="T78" fmla="*/ 0 w 439"/>
                <a:gd name="T79" fmla="*/ 934 h 961"/>
                <a:gd name="T80" fmla="*/ 5 w 439"/>
                <a:gd name="T81" fmla="*/ 938 h 961"/>
                <a:gd name="T82" fmla="*/ 7 w 439"/>
                <a:gd name="T83" fmla="*/ 938 h 961"/>
                <a:gd name="T84" fmla="*/ 11 w 439"/>
                <a:gd name="T85" fmla="*/ 935 h 961"/>
                <a:gd name="T86" fmla="*/ 142 w 439"/>
                <a:gd name="T87" fmla="*/ 494 h 961"/>
                <a:gd name="T88" fmla="*/ 238 w 439"/>
                <a:gd name="T89" fmla="*/ 955 h 961"/>
                <a:gd name="T90" fmla="*/ 238 w 439"/>
                <a:gd name="T91" fmla="*/ 957 h 961"/>
                <a:gd name="T92" fmla="*/ 242 w 439"/>
                <a:gd name="T93" fmla="*/ 961 h 961"/>
                <a:gd name="T94" fmla="*/ 244 w 439"/>
                <a:gd name="T95" fmla="*/ 961 h 961"/>
                <a:gd name="T96" fmla="*/ 249 w 439"/>
                <a:gd name="T97" fmla="*/ 960 h 961"/>
                <a:gd name="T98" fmla="*/ 250 w 439"/>
                <a:gd name="T99" fmla="*/ 955 h 961"/>
                <a:gd name="T100" fmla="*/ 339 w 439"/>
                <a:gd name="T101" fmla="*/ 519 h 961"/>
                <a:gd name="T102" fmla="*/ 361 w 439"/>
                <a:gd name="T103" fmla="*/ 474 h 961"/>
                <a:gd name="T104" fmla="*/ 427 w 439"/>
                <a:gd name="T105" fmla="*/ 865 h 961"/>
                <a:gd name="T106" fmla="*/ 429 w 439"/>
                <a:gd name="T107" fmla="*/ 870 h 961"/>
                <a:gd name="T108" fmla="*/ 434 w 439"/>
                <a:gd name="T109" fmla="*/ 871 h 961"/>
                <a:gd name="T110" fmla="*/ 437 w 439"/>
                <a:gd name="T111" fmla="*/ 870 h 961"/>
                <a:gd name="T112" fmla="*/ 439 w 439"/>
                <a:gd name="T113" fmla="*/ 865 h 961"/>
                <a:gd name="T114" fmla="*/ 439 w 439"/>
                <a:gd name="T115" fmla="*/ 862 h 961"/>
                <a:gd name="T116" fmla="*/ 353 w 439"/>
                <a:gd name="T117" fmla="*/ 421 h 961"/>
                <a:gd name="T118" fmla="*/ 347 w 439"/>
                <a:gd name="T119" fmla="*/ 4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961">
                  <a:moveTo>
                    <a:pt x="439" y="862"/>
                  </a:moveTo>
                  <a:lnTo>
                    <a:pt x="359" y="378"/>
                  </a:lnTo>
                  <a:lnTo>
                    <a:pt x="410" y="18"/>
                  </a:lnTo>
                  <a:lnTo>
                    <a:pt x="340" y="15"/>
                  </a:lnTo>
                  <a:lnTo>
                    <a:pt x="180" y="0"/>
                  </a:lnTo>
                  <a:lnTo>
                    <a:pt x="145" y="157"/>
                  </a:lnTo>
                  <a:lnTo>
                    <a:pt x="145" y="157"/>
                  </a:lnTo>
                  <a:lnTo>
                    <a:pt x="156" y="154"/>
                  </a:lnTo>
                  <a:lnTo>
                    <a:pt x="160" y="154"/>
                  </a:lnTo>
                  <a:lnTo>
                    <a:pt x="165" y="156"/>
                  </a:lnTo>
                  <a:lnTo>
                    <a:pt x="165" y="156"/>
                  </a:lnTo>
                  <a:lnTo>
                    <a:pt x="167" y="157"/>
                  </a:lnTo>
                  <a:lnTo>
                    <a:pt x="167" y="157"/>
                  </a:lnTo>
                  <a:lnTo>
                    <a:pt x="170" y="148"/>
                  </a:lnTo>
                  <a:lnTo>
                    <a:pt x="174" y="144"/>
                  </a:lnTo>
                  <a:lnTo>
                    <a:pt x="179" y="139"/>
                  </a:lnTo>
                  <a:lnTo>
                    <a:pt x="179" y="139"/>
                  </a:lnTo>
                  <a:lnTo>
                    <a:pt x="184" y="134"/>
                  </a:lnTo>
                  <a:lnTo>
                    <a:pt x="188" y="130"/>
                  </a:lnTo>
                  <a:lnTo>
                    <a:pt x="193" y="129"/>
                  </a:lnTo>
                  <a:lnTo>
                    <a:pt x="198" y="129"/>
                  </a:lnTo>
                  <a:lnTo>
                    <a:pt x="198" y="129"/>
                  </a:lnTo>
                  <a:lnTo>
                    <a:pt x="198" y="129"/>
                  </a:lnTo>
                  <a:lnTo>
                    <a:pt x="198" y="128"/>
                  </a:lnTo>
                  <a:lnTo>
                    <a:pt x="199" y="128"/>
                  </a:lnTo>
                  <a:lnTo>
                    <a:pt x="199" y="128"/>
                  </a:lnTo>
                  <a:lnTo>
                    <a:pt x="205" y="128"/>
                  </a:lnTo>
                  <a:lnTo>
                    <a:pt x="212" y="126"/>
                  </a:lnTo>
                  <a:lnTo>
                    <a:pt x="219" y="123"/>
                  </a:lnTo>
                  <a:lnTo>
                    <a:pt x="219" y="123"/>
                  </a:lnTo>
                  <a:lnTo>
                    <a:pt x="231" y="117"/>
                  </a:lnTo>
                  <a:lnTo>
                    <a:pt x="231" y="117"/>
                  </a:lnTo>
                  <a:lnTo>
                    <a:pt x="231" y="117"/>
                  </a:lnTo>
                  <a:lnTo>
                    <a:pt x="231" y="117"/>
                  </a:lnTo>
                  <a:lnTo>
                    <a:pt x="231" y="117"/>
                  </a:lnTo>
                  <a:lnTo>
                    <a:pt x="238" y="116"/>
                  </a:lnTo>
                  <a:lnTo>
                    <a:pt x="241" y="116"/>
                  </a:lnTo>
                  <a:lnTo>
                    <a:pt x="243" y="117"/>
                  </a:lnTo>
                  <a:lnTo>
                    <a:pt x="243" y="117"/>
                  </a:lnTo>
                  <a:lnTo>
                    <a:pt x="244" y="119"/>
                  </a:lnTo>
                  <a:lnTo>
                    <a:pt x="244" y="122"/>
                  </a:lnTo>
                  <a:lnTo>
                    <a:pt x="242" y="125"/>
                  </a:lnTo>
                  <a:lnTo>
                    <a:pt x="242" y="125"/>
                  </a:lnTo>
                  <a:lnTo>
                    <a:pt x="238" y="129"/>
                  </a:lnTo>
                  <a:lnTo>
                    <a:pt x="235" y="131"/>
                  </a:lnTo>
                  <a:lnTo>
                    <a:pt x="235" y="131"/>
                  </a:lnTo>
                  <a:lnTo>
                    <a:pt x="230" y="134"/>
                  </a:lnTo>
                  <a:lnTo>
                    <a:pt x="222" y="139"/>
                  </a:lnTo>
                  <a:lnTo>
                    <a:pt x="222" y="139"/>
                  </a:lnTo>
                  <a:lnTo>
                    <a:pt x="225" y="144"/>
                  </a:lnTo>
                  <a:lnTo>
                    <a:pt x="227" y="152"/>
                  </a:lnTo>
                  <a:lnTo>
                    <a:pt x="229" y="162"/>
                  </a:lnTo>
                  <a:lnTo>
                    <a:pt x="229" y="168"/>
                  </a:lnTo>
                  <a:lnTo>
                    <a:pt x="227" y="174"/>
                  </a:lnTo>
                  <a:lnTo>
                    <a:pt x="227" y="175"/>
                  </a:lnTo>
                  <a:lnTo>
                    <a:pt x="226" y="176"/>
                  </a:lnTo>
                  <a:lnTo>
                    <a:pt x="226" y="176"/>
                  </a:lnTo>
                  <a:lnTo>
                    <a:pt x="218" y="181"/>
                  </a:lnTo>
                  <a:lnTo>
                    <a:pt x="209" y="185"/>
                  </a:lnTo>
                  <a:lnTo>
                    <a:pt x="204" y="186"/>
                  </a:lnTo>
                  <a:lnTo>
                    <a:pt x="199" y="187"/>
                  </a:lnTo>
                  <a:lnTo>
                    <a:pt x="199" y="187"/>
                  </a:lnTo>
                  <a:lnTo>
                    <a:pt x="192" y="187"/>
                  </a:lnTo>
                  <a:lnTo>
                    <a:pt x="186" y="190"/>
                  </a:lnTo>
                  <a:lnTo>
                    <a:pt x="181" y="191"/>
                  </a:lnTo>
                  <a:lnTo>
                    <a:pt x="179" y="193"/>
                  </a:lnTo>
                  <a:lnTo>
                    <a:pt x="179" y="193"/>
                  </a:lnTo>
                  <a:lnTo>
                    <a:pt x="176" y="207"/>
                  </a:lnTo>
                  <a:lnTo>
                    <a:pt x="175" y="212"/>
                  </a:lnTo>
                  <a:lnTo>
                    <a:pt x="175" y="213"/>
                  </a:lnTo>
                  <a:lnTo>
                    <a:pt x="174" y="214"/>
                  </a:lnTo>
                  <a:lnTo>
                    <a:pt x="174" y="214"/>
                  </a:lnTo>
                  <a:lnTo>
                    <a:pt x="159" y="219"/>
                  </a:lnTo>
                  <a:lnTo>
                    <a:pt x="128" y="229"/>
                  </a:lnTo>
                  <a:lnTo>
                    <a:pt x="70" y="485"/>
                  </a:lnTo>
                  <a:lnTo>
                    <a:pt x="129" y="493"/>
                  </a:lnTo>
                  <a:lnTo>
                    <a:pt x="0" y="929"/>
                  </a:lnTo>
                  <a:lnTo>
                    <a:pt x="0" y="929"/>
                  </a:lnTo>
                  <a:lnTo>
                    <a:pt x="0" y="932"/>
                  </a:lnTo>
                  <a:lnTo>
                    <a:pt x="0" y="934"/>
                  </a:lnTo>
                  <a:lnTo>
                    <a:pt x="2" y="936"/>
                  </a:lnTo>
                  <a:lnTo>
                    <a:pt x="5" y="938"/>
                  </a:lnTo>
                  <a:lnTo>
                    <a:pt x="5" y="938"/>
                  </a:lnTo>
                  <a:lnTo>
                    <a:pt x="7" y="938"/>
                  </a:lnTo>
                  <a:lnTo>
                    <a:pt x="10" y="936"/>
                  </a:lnTo>
                  <a:lnTo>
                    <a:pt x="11" y="935"/>
                  </a:lnTo>
                  <a:lnTo>
                    <a:pt x="12" y="933"/>
                  </a:lnTo>
                  <a:lnTo>
                    <a:pt x="142" y="494"/>
                  </a:lnTo>
                  <a:lnTo>
                    <a:pt x="258" y="508"/>
                  </a:lnTo>
                  <a:lnTo>
                    <a:pt x="238" y="955"/>
                  </a:lnTo>
                  <a:lnTo>
                    <a:pt x="238" y="955"/>
                  </a:lnTo>
                  <a:lnTo>
                    <a:pt x="238" y="957"/>
                  </a:lnTo>
                  <a:lnTo>
                    <a:pt x="240" y="960"/>
                  </a:lnTo>
                  <a:lnTo>
                    <a:pt x="242" y="961"/>
                  </a:lnTo>
                  <a:lnTo>
                    <a:pt x="244" y="961"/>
                  </a:lnTo>
                  <a:lnTo>
                    <a:pt x="244" y="961"/>
                  </a:lnTo>
                  <a:lnTo>
                    <a:pt x="247" y="961"/>
                  </a:lnTo>
                  <a:lnTo>
                    <a:pt x="249" y="960"/>
                  </a:lnTo>
                  <a:lnTo>
                    <a:pt x="250" y="957"/>
                  </a:lnTo>
                  <a:lnTo>
                    <a:pt x="250" y="955"/>
                  </a:lnTo>
                  <a:lnTo>
                    <a:pt x="271" y="511"/>
                  </a:lnTo>
                  <a:lnTo>
                    <a:pt x="339" y="519"/>
                  </a:lnTo>
                  <a:lnTo>
                    <a:pt x="345" y="473"/>
                  </a:lnTo>
                  <a:lnTo>
                    <a:pt x="361" y="474"/>
                  </a:lnTo>
                  <a:lnTo>
                    <a:pt x="427" y="865"/>
                  </a:lnTo>
                  <a:lnTo>
                    <a:pt x="427" y="865"/>
                  </a:lnTo>
                  <a:lnTo>
                    <a:pt x="427" y="867"/>
                  </a:lnTo>
                  <a:lnTo>
                    <a:pt x="429" y="870"/>
                  </a:lnTo>
                  <a:lnTo>
                    <a:pt x="432" y="871"/>
                  </a:lnTo>
                  <a:lnTo>
                    <a:pt x="434" y="871"/>
                  </a:lnTo>
                  <a:lnTo>
                    <a:pt x="434" y="871"/>
                  </a:lnTo>
                  <a:lnTo>
                    <a:pt x="437" y="870"/>
                  </a:lnTo>
                  <a:lnTo>
                    <a:pt x="438" y="868"/>
                  </a:lnTo>
                  <a:lnTo>
                    <a:pt x="439" y="865"/>
                  </a:lnTo>
                  <a:lnTo>
                    <a:pt x="439" y="862"/>
                  </a:lnTo>
                  <a:lnTo>
                    <a:pt x="439" y="862"/>
                  </a:lnTo>
                  <a:close/>
                  <a:moveTo>
                    <a:pt x="347" y="461"/>
                  </a:moveTo>
                  <a:lnTo>
                    <a:pt x="353" y="421"/>
                  </a:lnTo>
                  <a:lnTo>
                    <a:pt x="360" y="461"/>
                  </a:lnTo>
                  <a:lnTo>
                    <a:pt x="347" y="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5"/>
            <p:cNvSpPr>
              <a:spLocks/>
            </p:cNvSpPr>
            <p:nvPr userDrawn="1"/>
          </p:nvSpPr>
          <p:spPr bwMode="auto">
            <a:xfrm>
              <a:off x="3920" y="2894"/>
              <a:ext cx="716" cy="1149"/>
            </a:xfrm>
            <a:custGeom>
              <a:avLst/>
              <a:gdLst>
                <a:gd name="T0" fmla="*/ 387 w 592"/>
                <a:gd name="T1" fmla="*/ 239 h 951"/>
                <a:gd name="T2" fmla="*/ 523 w 592"/>
                <a:gd name="T3" fmla="*/ 202 h 951"/>
                <a:gd name="T4" fmla="*/ 551 w 592"/>
                <a:gd name="T5" fmla="*/ 175 h 951"/>
                <a:gd name="T6" fmla="*/ 571 w 592"/>
                <a:gd name="T7" fmla="*/ 135 h 951"/>
                <a:gd name="T8" fmla="*/ 584 w 592"/>
                <a:gd name="T9" fmla="*/ 119 h 951"/>
                <a:gd name="T10" fmla="*/ 584 w 592"/>
                <a:gd name="T11" fmla="*/ 115 h 951"/>
                <a:gd name="T12" fmla="*/ 550 w 592"/>
                <a:gd name="T13" fmla="*/ 127 h 951"/>
                <a:gd name="T14" fmla="*/ 527 w 592"/>
                <a:gd name="T15" fmla="*/ 143 h 951"/>
                <a:gd name="T16" fmla="*/ 510 w 592"/>
                <a:gd name="T17" fmla="*/ 152 h 951"/>
                <a:gd name="T18" fmla="*/ 391 w 592"/>
                <a:gd name="T19" fmla="*/ 178 h 951"/>
                <a:gd name="T20" fmla="*/ 318 w 592"/>
                <a:gd name="T21" fmla="*/ 147 h 951"/>
                <a:gd name="T22" fmla="*/ 219 w 592"/>
                <a:gd name="T23" fmla="*/ 130 h 951"/>
                <a:gd name="T24" fmla="*/ 202 w 592"/>
                <a:gd name="T25" fmla="*/ 51 h 951"/>
                <a:gd name="T26" fmla="*/ 167 w 592"/>
                <a:gd name="T27" fmla="*/ 4 h 951"/>
                <a:gd name="T28" fmla="*/ 127 w 592"/>
                <a:gd name="T29" fmla="*/ 6 h 951"/>
                <a:gd name="T30" fmla="*/ 94 w 592"/>
                <a:gd name="T31" fmla="*/ 51 h 951"/>
                <a:gd name="T32" fmla="*/ 100 w 592"/>
                <a:gd name="T33" fmla="*/ 70 h 951"/>
                <a:gd name="T34" fmla="*/ 98 w 592"/>
                <a:gd name="T35" fmla="*/ 95 h 951"/>
                <a:gd name="T36" fmla="*/ 104 w 592"/>
                <a:gd name="T37" fmla="*/ 100 h 951"/>
                <a:gd name="T38" fmla="*/ 106 w 592"/>
                <a:gd name="T39" fmla="*/ 113 h 951"/>
                <a:gd name="T40" fmla="*/ 110 w 592"/>
                <a:gd name="T41" fmla="*/ 124 h 951"/>
                <a:gd name="T42" fmla="*/ 126 w 592"/>
                <a:gd name="T43" fmla="*/ 147 h 951"/>
                <a:gd name="T44" fmla="*/ 55 w 592"/>
                <a:gd name="T45" fmla="*/ 195 h 951"/>
                <a:gd name="T46" fmla="*/ 36 w 592"/>
                <a:gd name="T47" fmla="*/ 190 h 951"/>
                <a:gd name="T48" fmla="*/ 32 w 592"/>
                <a:gd name="T49" fmla="*/ 206 h 951"/>
                <a:gd name="T50" fmla="*/ 15 w 592"/>
                <a:gd name="T51" fmla="*/ 179 h 951"/>
                <a:gd name="T52" fmla="*/ 9 w 592"/>
                <a:gd name="T53" fmla="*/ 184 h 951"/>
                <a:gd name="T54" fmla="*/ 3 w 592"/>
                <a:gd name="T55" fmla="*/ 189 h 951"/>
                <a:gd name="T56" fmla="*/ 2 w 592"/>
                <a:gd name="T57" fmla="*/ 206 h 951"/>
                <a:gd name="T58" fmla="*/ 3 w 592"/>
                <a:gd name="T59" fmla="*/ 225 h 951"/>
                <a:gd name="T60" fmla="*/ 15 w 592"/>
                <a:gd name="T61" fmla="*/ 247 h 951"/>
                <a:gd name="T62" fmla="*/ 11 w 592"/>
                <a:gd name="T63" fmla="*/ 284 h 951"/>
                <a:gd name="T64" fmla="*/ 19 w 592"/>
                <a:gd name="T65" fmla="*/ 360 h 951"/>
                <a:gd name="T66" fmla="*/ 53 w 592"/>
                <a:gd name="T67" fmla="*/ 357 h 951"/>
                <a:gd name="T68" fmla="*/ 98 w 592"/>
                <a:gd name="T69" fmla="*/ 299 h 951"/>
                <a:gd name="T70" fmla="*/ 112 w 592"/>
                <a:gd name="T71" fmla="*/ 523 h 951"/>
                <a:gd name="T72" fmla="*/ 122 w 592"/>
                <a:gd name="T73" fmla="*/ 618 h 951"/>
                <a:gd name="T74" fmla="*/ 121 w 592"/>
                <a:gd name="T75" fmla="*/ 811 h 951"/>
                <a:gd name="T76" fmla="*/ 118 w 592"/>
                <a:gd name="T77" fmla="*/ 883 h 951"/>
                <a:gd name="T78" fmla="*/ 73 w 592"/>
                <a:gd name="T79" fmla="*/ 910 h 951"/>
                <a:gd name="T80" fmla="*/ 83 w 592"/>
                <a:gd name="T81" fmla="*/ 929 h 951"/>
                <a:gd name="T82" fmla="*/ 155 w 592"/>
                <a:gd name="T83" fmla="*/ 917 h 951"/>
                <a:gd name="T84" fmla="*/ 179 w 592"/>
                <a:gd name="T85" fmla="*/ 911 h 951"/>
                <a:gd name="T86" fmla="*/ 183 w 592"/>
                <a:gd name="T87" fmla="*/ 898 h 951"/>
                <a:gd name="T88" fmla="*/ 194 w 592"/>
                <a:gd name="T89" fmla="*/ 780 h 951"/>
                <a:gd name="T90" fmla="*/ 201 w 592"/>
                <a:gd name="T91" fmla="*/ 582 h 951"/>
                <a:gd name="T92" fmla="*/ 219 w 592"/>
                <a:gd name="T93" fmla="*/ 595 h 951"/>
                <a:gd name="T94" fmla="*/ 238 w 592"/>
                <a:gd name="T95" fmla="*/ 829 h 951"/>
                <a:gd name="T96" fmla="*/ 246 w 592"/>
                <a:gd name="T97" fmla="*/ 893 h 951"/>
                <a:gd name="T98" fmla="*/ 213 w 592"/>
                <a:gd name="T99" fmla="*/ 934 h 951"/>
                <a:gd name="T100" fmla="*/ 228 w 592"/>
                <a:gd name="T101" fmla="*/ 951 h 951"/>
                <a:gd name="T102" fmla="*/ 290 w 592"/>
                <a:gd name="T103" fmla="*/ 932 h 951"/>
                <a:gd name="T104" fmla="*/ 304 w 592"/>
                <a:gd name="T105" fmla="*/ 920 h 951"/>
                <a:gd name="T106" fmla="*/ 317 w 592"/>
                <a:gd name="T107" fmla="*/ 898 h 951"/>
                <a:gd name="T108" fmla="*/ 304 w 592"/>
                <a:gd name="T109" fmla="*/ 739 h 951"/>
                <a:gd name="T110" fmla="*/ 293 w 592"/>
                <a:gd name="T111" fmla="*/ 655 h 951"/>
                <a:gd name="T112" fmla="*/ 331 w 592"/>
                <a:gd name="T113" fmla="*/ 476 h 951"/>
                <a:gd name="T114" fmla="*/ 319 w 592"/>
                <a:gd name="T115" fmla="*/ 24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951">
                  <a:moveTo>
                    <a:pt x="328" y="241"/>
                  </a:moveTo>
                  <a:lnTo>
                    <a:pt x="329" y="240"/>
                  </a:lnTo>
                  <a:lnTo>
                    <a:pt x="330" y="240"/>
                  </a:lnTo>
                  <a:lnTo>
                    <a:pt x="330" y="240"/>
                  </a:lnTo>
                  <a:lnTo>
                    <a:pt x="335" y="242"/>
                  </a:lnTo>
                  <a:lnTo>
                    <a:pt x="340" y="244"/>
                  </a:lnTo>
                  <a:lnTo>
                    <a:pt x="354" y="244"/>
                  </a:lnTo>
                  <a:lnTo>
                    <a:pt x="371" y="241"/>
                  </a:lnTo>
                  <a:lnTo>
                    <a:pt x="387" y="239"/>
                  </a:lnTo>
                  <a:lnTo>
                    <a:pt x="416" y="233"/>
                  </a:lnTo>
                  <a:lnTo>
                    <a:pt x="430" y="229"/>
                  </a:lnTo>
                  <a:lnTo>
                    <a:pt x="430" y="229"/>
                  </a:lnTo>
                  <a:lnTo>
                    <a:pt x="430" y="229"/>
                  </a:lnTo>
                  <a:lnTo>
                    <a:pt x="430" y="229"/>
                  </a:lnTo>
                  <a:lnTo>
                    <a:pt x="442" y="227"/>
                  </a:lnTo>
                  <a:lnTo>
                    <a:pt x="455" y="224"/>
                  </a:lnTo>
                  <a:lnTo>
                    <a:pt x="484" y="216"/>
                  </a:lnTo>
                  <a:lnTo>
                    <a:pt x="523" y="202"/>
                  </a:lnTo>
                  <a:lnTo>
                    <a:pt x="523" y="202"/>
                  </a:lnTo>
                  <a:lnTo>
                    <a:pt x="525" y="196"/>
                  </a:lnTo>
                  <a:lnTo>
                    <a:pt x="526" y="186"/>
                  </a:lnTo>
                  <a:lnTo>
                    <a:pt x="526" y="186"/>
                  </a:lnTo>
                  <a:lnTo>
                    <a:pt x="527" y="183"/>
                  </a:lnTo>
                  <a:lnTo>
                    <a:pt x="529" y="180"/>
                  </a:lnTo>
                  <a:lnTo>
                    <a:pt x="537" y="178"/>
                  </a:lnTo>
                  <a:lnTo>
                    <a:pt x="545" y="175"/>
                  </a:lnTo>
                  <a:lnTo>
                    <a:pt x="551" y="175"/>
                  </a:lnTo>
                  <a:lnTo>
                    <a:pt x="551" y="175"/>
                  </a:lnTo>
                  <a:lnTo>
                    <a:pt x="559" y="174"/>
                  </a:lnTo>
                  <a:lnTo>
                    <a:pt x="566" y="171"/>
                  </a:lnTo>
                  <a:lnTo>
                    <a:pt x="574" y="166"/>
                  </a:lnTo>
                  <a:lnTo>
                    <a:pt x="574" y="166"/>
                  </a:lnTo>
                  <a:lnTo>
                    <a:pt x="576" y="158"/>
                  </a:lnTo>
                  <a:lnTo>
                    <a:pt x="576" y="152"/>
                  </a:lnTo>
                  <a:lnTo>
                    <a:pt x="573" y="141"/>
                  </a:lnTo>
                  <a:lnTo>
                    <a:pt x="571" y="135"/>
                  </a:lnTo>
                  <a:lnTo>
                    <a:pt x="568" y="133"/>
                  </a:lnTo>
                  <a:lnTo>
                    <a:pt x="567" y="130"/>
                  </a:lnTo>
                  <a:lnTo>
                    <a:pt x="570" y="129"/>
                  </a:lnTo>
                  <a:lnTo>
                    <a:pt x="570" y="129"/>
                  </a:lnTo>
                  <a:lnTo>
                    <a:pt x="578" y="123"/>
                  </a:lnTo>
                  <a:lnTo>
                    <a:pt x="583" y="119"/>
                  </a:lnTo>
                  <a:lnTo>
                    <a:pt x="584" y="119"/>
                  </a:lnTo>
                  <a:lnTo>
                    <a:pt x="584" y="119"/>
                  </a:lnTo>
                  <a:lnTo>
                    <a:pt x="584" y="119"/>
                  </a:lnTo>
                  <a:lnTo>
                    <a:pt x="590" y="115"/>
                  </a:lnTo>
                  <a:lnTo>
                    <a:pt x="590" y="115"/>
                  </a:lnTo>
                  <a:lnTo>
                    <a:pt x="592" y="113"/>
                  </a:lnTo>
                  <a:lnTo>
                    <a:pt x="592" y="113"/>
                  </a:lnTo>
                  <a:lnTo>
                    <a:pt x="589" y="113"/>
                  </a:lnTo>
                  <a:lnTo>
                    <a:pt x="584" y="115"/>
                  </a:lnTo>
                  <a:lnTo>
                    <a:pt x="584" y="115"/>
                  </a:lnTo>
                  <a:lnTo>
                    <a:pt x="584" y="115"/>
                  </a:lnTo>
                  <a:lnTo>
                    <a:pt x="584" y="115"/>
                  </a:lnTo>
                  <a:lnTo>
                    <a:pt x="584" y="115"/>
                  </a:lnTo>
                  <a:lnTo>
                    <a:pt x="573" y="119"/>
                  </a:lnTo>
                  <a:lnTo>
                    <a:pt x="573" y="119"/>
                  </a:lnTo>
                  <a:lnTo>
                    <a:pt x="565" y="123"/>
                  </a:lnTo>
                  <a:lnTo>
                    <a:pt x="559" y="126"/>
                  </a:lnTo>
                  <a:lnTo>
                    <a:pt x="555" y="127"/>
                  </a:lnTo>
                  <a:lnTo>
                    <a:pt x="551" y="126"/>
                  </a:lnTo>
                  <a:lnTo>
                    <a:pt x="550" y="127"/>
                  </a:lnTo>
                  <a:lnTo>
                    <a:pt x="550" y="127"/>
                  </a:lnTo>
                  <a:lnTo>
                    <a:pt x="550" y="127"/>
                  </a:lnTo>
                  <a:lnTo>
                    <a:pt x="545" y="127"/>
                  </a:lnTo>
                  <a:lnTo>
                    <a:pt x="542" y="128"/>
                  </a:lnTo>
                  <a:lnTo>
                    <a:pt x="538" y="130"/>
                  </a:lnTo>
                  <a:lnTo>
                    <a:pt x="534" y="135"/>
                  </a:lnTo>
                  <a:lnTo>
                    <a:pt x="534" y="135"/>
                  </a:lnTo>
                  <a:lnTo>
                    <a:pt x="534" y="135"/>
                  </a:lnTo>
                  <a:lnTo>
                    <a:pt x="534" y="135"/>
                  </a:lnTo>
                  <a:lnTo>
                    <a:pt x="527" y="143"/>
                  </a:lnTo>
                  <a:lnTo>
                    <a:pt x="523" y="150"/>
                  </a:lnTo>
                  <a:lnTo>
                    <a:pt x="522" y="155"/>
                  </a:lnTo>
                  <a:lnTo>
                    <a:pt x="521" y="156"/>
                  </a:lnTo>
                  <a:lnTo>
                    <a:pt x="516" y="156"/>
                  </a:lnTo>
                  <a:lnTo>
                    <a:pt x="516" y="156"/>
                  </a:lnTo>
                  <a:lnTo>
                    <a:pt x="516" y="155"/>
                  </a:lnTo>
                  <a:lnTo>
                    <a:pt x="515" y="154"/>
                  </a:lnTo>
                  <a:lnTo>
                    <a:pt x="515" y="154"/>
                  </a:lnTo>
                  <a:lnTo>
                    <a:pt x="510" y="152"/>
                  </a:lnTo>
                  <a:lnTo>
                    <a:pt x="504" y="152"/>
                  </a:lnTo>
                  <a:lnTo>
                    <a:pt x="491" y="156"/>
                  </a:lnTo>
                  <a:lnTo>
                    <a:pt x="491" y="156"/>
                  </a:lnTo>
                  <a:lnTo>
                    <a:pt x="491" y="156"/>
                  </a:lnTo>
                  <a:lnTo>
                    <a:pt x="491" y="156"/>
                  </a:lnTo>
                  <a:lnTo>
                    <a:pt x="424" y="175"/>
                  </a:lnTo>
                  <a:lnTo>
                    <a:pt x="424" y="175"/>
                  </a:lnTo>
                  <a:lnTo>
                    <a:pt x="407" y="178"/>
                  </a:lnTo>
                  <a:lnTo>
                    <a:pt x="391" y="178"/>
                  </a:lnTo>
                  <a:lnTo>
                    <a:pt x="375" y="177"/>
                  </a:lnTo>
                  <a:lnTo>
                    <a:pt x="362" y="173"/>
                  </a:lnTo>
                  <a:lnTo>
                    <a:pt x="351" y="169"/>
                  </a:lnTo>
                  <a:lnTo>
                    <a:pt x="341" y="167"/>
                  </a:lnTo>
                  <a:lnTo>
                    <a:pt x="331" y="162"/>
                  </a:lnTo>
                  <a:lnTo>
                    <a:pt x="331" y="162"/>
                  </a:lnTo>
                  <a:lnTo>
                    <a:pt x="326" y="158"/>
                  </a:lnTo>
                  <a:lnTo>
                    <a:pt x="323" y="154"/>
                  </a:lnTo>
                  <a:lnTo>
                    <a:pt x="318" y="147"/>
                  </a:lnTo>
                  <a:lnTo>
                    <a:pt x="312" y="144"/>
                  </a:lnTo>
                  <a:lnTo>
                    <a:pt x="283" y="134"/>
                  </a:lnTo>
                  <a:lnTo>
                    <a:pt x="283" y="134"/>
                  </a:lnTo>
                  <a:lnTo>
                    <a:pt x="276" y="132"/>
                  </a:lnTo>
                  <a:lnTo>
                    <a:pt x="264" y="130"/>
                  </a:lnTo>
                  <a:lnTo>
                    <a:pt x="246" y="130"/>
                  </a:lnTo>
                  <a:lnTo>
                    <a:pt x="221" y="132"/>
                  </a:lnTo>
                  <a:lnTo>
                    <a:pt x="219" y="132"/>
                  </a:lnTo>
                  <a:lnTo>
                    <a:pt x="219" y="130"/>
                  </a:lnTo>
                  <a:lnTo>
                    <a:pt x="219" y="130"/>
                  </a:lnTo>
                  <a:lnTo>
                    <a:pt x="213" y="123"/>
                  </a:lnTo>
                  <a:lnTo>
                    <a:pt x="207" y="118"/>
                  </a:lnTo>
                  <a:lnTo>
                    <a:pt x="202" y="115"/>
                  </a:lnTo>
                  <a:lnTo>
                    <a:pt x="201" y="113"/>
                  </a:lnTo>
                  <a:lnTo>
                    <a:pt x="201" y="112"/>
                  </a:lnTo>
                  <a:lnTo>
                    <a:pt x="201" y="112"/>
                  </a:lnTo>
                  <a:lnTo>
                    <a:pt x="203" y="74"/>
                  </a:lnTo>
                  <a:lnTo>
                    <a:pt x="202" y="51"/>
                  </a:lnTo>
                  <a:lnTo>
                    <a:pt x="200" y="39"/>
                  </a:lnTo>
                  <a:lnTo>
                    <a:pt x="200" y="36"/>
                  </a:lnTo>
                  <a:lnTo>
                    <a:pt x="200" y="36"/>
                  </a:lnTo>
                  <a:lnTo>
                    <a:pt x="193" y="23"/>
                  </a:lnTo>
                  <a:lnTo>
                    <a:pt x="185" y="14"/>
                  </a:lnTo>
                  <a:lnTo>
                    <a:pt x="182" y="10"/>
                  </a:lnTo>
                  <a:lnTo>
                    <a:pt x="177" y="8"/>
                  </a:lnTo>
                  <a:lnTo>
                    <a:pt x="172" y="5"/>
                  </a:lnTo>
                  <a:lnTo>
                    <a:pt x="167" y="4"/>
                  </a:lnTo>
                  <a:lnTo>
                    <a:pt x="167" y="4"/>
                  </a:lnTo>
                  <a:lnTo>
                    <a:pt x="166" y="4"/>
                  </a:lnTo>
                  <a:lnTo>
                    <a:pt x="166" y="4"/>
                  </a:lnTo>
                  <a:lnTo>
                    <a:pt x="157" y="2"/>
                  </a:lnTo>
                  <a:lnTo>
                    <a:pt x="157" y="2"/>
                  </a:lnTo>
                  <a:lnTo>
                    <a:pt x="152" y="0"/>
                  </a:lnTo>
                  <a:lnTo>
                    <a:pt x="148" y="0"/>
                  </a:lnTo>
                  <a:lnTo>
                    <a:pt x="137" y="3"/>
                  </a:lnTo>
                  <a:lnTo>
                    <a:pt x="127" y="6"/>
                  </a:lnTo>
                  <a:lnTo>
                    <a:pt x="117" y="12"/>
                  </a:lnTo>
                  <a:lnTo>
                    <a:pt x="110" y="17"/>
                  </a:lnTo>
                  <a:lnTo>
                    <a:pt x="104" y="22"/>
                  </a:lnTo>
                  <a:lnTo>
                    <a:pt x="98" y="27"/>
                  </a:lnTo>
                  <a:lnTo>
                    <a:pt x="98" y="27"/>
                  </a:lnTo>
                  <a:lnTo>
                    <a:pt x="96" y="29"/>
                  </a:lnTo>
                  <a:lnTo>
                    <a:pt x="95" y="33"/>
                  </a:lnTo>
                  <a:lnTo>
                    <a:pt x="94" y="42"/>
                  </a:lnTo>
                  <a:lnTo>
                    <a:pt x="94" y="51"/>
                  </a:lnTo>
                  <a:lnTo>
                    <a:pt x="95" y="57"/>
                  </a:lnTo>
                  <a:lnTo>
                    <a:pt x="100" y="67"/>
                  </a:lnTo>
                  <a:lnTo>
                    <a:pt x="100" y="67"/>
                  </a:lnTo>
                  <a:lnTo>
                    <a:pt x="100" y="67"/>
                  </a:lnTo>
                  <a:lnTo>
                    <a:pt x="100" y="68"/>
                  </a:lnTo>
                  <a:lnTo>
                    <a:pt x="100" y="68"/>
                  </a:lnTo>
                  <a:lnTo>
                    <a:pt x="100" y="70"/>
                  </a:lnTo>
                  <a:lnTo>
                    <a:pt x="100" y="70"/>
                  </a:lnTo>
                  <a:lnTo>
                    <a:pt x="100" y="70"/>
                  </a:lnTo>
                  <a:lnTo>
                    <a:pt x="100" y="70"/>
                  </a:lnTo>
                  <a:lnTo>
                    <a:pt x="100" y="70"/>
                  </a:lnTo>
                  <a:lnTo>
                    <a:pt x="100" y="70"/>
                  </a:lnTo>
                  <a:lnTo>
                    <a:pt x="94" y="88"/>
                  </a:lnTo>
                  <a:lnTo>
                    <a:pt x="94" y="88"/>
                  </a:lnTo>
                  <a:lnTo>
                    <a:pt x="95" y="92"/>
                  </a:lnTo>
                  <a:lnTo>
                    <a:pt x="96" y="94"/>
                  </a:lnTo>
                  <a:lnTo>
                    <a:pt x="96" y="94"/>
                  </a:lnTo>
                  <a:lnTo>
                    <a:pt x="98" y="95"/>
                  </a:lnTo>
                  <a:lnTo>
                    <a:pt x="101" y="95"/>
                  </a:lnTo>
                  <a:lnTo>
                    <a:pt x="104" y="95"/>
                  </a:lnTo>
                  <a:lnTo>
                    <a:pt x="104" y="98"/>
                  </a:lnTo>
                  <a:lnTo>
                    <a:pt x="104" y="99"/>
                  </a:lnTo>
                  <a:lnTo>
                    <a:pt x="104" y="99"/>
                  </a:lnTo>
                  <a:lnTo>
                    <a:pt x="104" y="99"/>
                  </a:lnTo>
                  <a:lnTo>
                    <a:pt x="104" y="100"/>
                  </a:lnTo>
                  <a:lnTo>
                    <a:pt x="104" y="100"/>
                  </a:lnTo>
                  <a:lnTo>
                    <a:pt x="104" y="100"/>
                  </a:lnTo>
                  <a:lnTo>
                    <a:pt x="104" y="106"/>
                  </a:lnTo>
                  <a:lnTo>
                    <a:pt x="104" y="109"/>
                  </a:lnTo>
                  <a:lnTo>
                    <a:pt x="105" y="111"/>
                  </a:lnTo>
                  <a:lnTo>
                    <a:pt x="106" y="111"/>
                  </a:lnTo>
                  <a:lnTo>
                    <a:pt x="109" y="111"/>
                  </a:lnTo>
                  <a:lnTo>
                    <a:pt x="107" y="112"/>
                  </a:lnTo>
                  <a:lnTo>
                    <a:pt x="107" y="112"/>
                  </a:lnTo>
                  <a:lnTo>
                    <a:pt x="107" y="112"/>
                  </a:lnTo>
                  <a:lnTo>
                    <a:pt x="106" y="113"/>
                  </a:lnTo>
                  <a:lnTo>
                    <a:pt x="106" y="113"/>
                  </a:lnTo>
                  <a:lnTo>
                    <a:pt x="106" y="113"/>
                  </a:lnTo>
                  <a:lnTo>
                    <a:pt x="106" y="115"/>
                  </a:lnTo>
                  <a:lnTo>
                    <a:pt x="106" y="116"/>
                  </a:lnTo>
                  <a:lnTo>
                    <a:pt x="107" y="117"/>
                  </a:lnTo>
                  <a:lnTo>
                    <a:pt x="107" y="117"/>
                  </a:lnTo>
                  <a:lnTo>
                    <a:pt x="109" y="118"/>
                  </a:lnTo>
                  <a:lnTo>
                    <a:pt x="109" y="118"/>
                  </a:lnTo>
                  <a:lnTo>
                    <a:pt x="110" y="124"/>
                  </a:lnTo>
                  <a:lnTo>
                    <a:pt x="112" y="129"/>
                  </a:lnTo>
                  <a:lnTo>
                    <a:pt x="112" y="129"/>
                  </a:lnTo>
                  <a:lnTo>
                    <a:pt x="113" y="130"/>
                  </a:lnTo>
                  <a:lnTo>
                    <a:pt x="115" y="130"/>
                  </a:lnTo>
                  <a:lnTo>
                    <a:pt x="127" y="132"/>
                  </a:lnTo>
                  <a:lnTo>
                    <a:pt x="127" y="132"/>
                  </a:lnTo>
                  <a:lnTo>
                    <a:pt x="126" y="143"/>
                  </a:lnTo>
                  <a:lnTo>
                    <a:pt x="126" y="146"/>
                  </a:lnTo>
                  <a:lnTo>
                    <a:pt x="126" y="147"/>
                  </a:lnTo>
                  <a:lnTo>
                    <a:pt x="126" y="147"/>
                  </a:lnTo>
                  <a:lnTo>
                    <a:pt x="95" y="164"/>
                  </a:lnTo>
                  <a:lnTo>
                    <a:pt x="75" y="178"/>
                  </a:lnTo>
                  <a:lnTo>
                    <a:pt x="62" y="188"/>
                  </a:lnTo>
                  <a:lnTo>
                    <a:pt x="59" y="190"/>
                  </a:lnTo>
                  <a:lnTo>
                    <a:pt x="59" y="191"/>
                  </a:lnTo>
                  <a:lnTo>
                    <a:pt x="59" y="191"/>
                  </a:lnTo>
                  <a:lnTo>
                    <a:pt x="59" y="191"/>
                  </a:lnTo>
                  <a:lnTo>
                    <a:pt x="55" y="195"/>
                  </a:lnTo>
                  <a:lnTo>
                    <a:pt x="49" y="208"/>
                  </a:lnTo>
                  <a:lnTo>
                    <a:pt x="47" y="212"/>
                  </a:lnTo>
                  <a:lnTo>
                    <a:pt x="44" y="208"/>
                  </a:lnTo>
                  <a:lnTo>
                    <a:pt x="39" y="200"/>
                  </a:lnTo>
                  <a:lnTo>
                    <a:pt x="38" y="200"/>
                  </a:lnTo>
                  <a:lnTo>
                    <a:pt x="38" y="199"/>
                  </a:lnTo>
                  <a:lnTo>
                    <a:pt x="38" y="199"/>
                  </a:lnTo>
                  <a:lnTo>
                    <a:pt x="36" y="190"/>
                  </a:lnTo>
                  <a:lnTo>
                    <a:pt x="36" y="190"/>
                  </a:lnTo>
                  <a:lnTo>
                    <a:pt x="33" y="189"/>
                  </a:lnTo>
                  <a:lnTo>
                    <a:pt x="32" y="189"/>
                  </a:lnTo>
                  <a:lnTo>
                    <a:pt x="32" y="189"/>
                  </a:lnTo>
                  <a:lnTo>
                    <a:pt x="30" y="191"/>
                  </a:lnTo>
                  <a:lnTo>
                    <a:pt x="30" y="194"/>
                  </a:lnTo>
                  <a:lnTo>
                    <a:pt x="30" y="194"/>
                  </a:lnTo>
                  <a:lnTo>
                    <a:pt x="31" y="196"/>
                  </a:lnTo>
                  <a:lnTo>
                    <a:pt x="31" y="196"/>
                  </a:lnTo>
                  <a:lnTo>
                    <a:pt x="32" y="206"/>
                  </a:lnTo>
                  <a:lnTo>
                    <a:pt x="27" y="207"/>
                  </a:lnTo>
                  <a:lnTo>
                    <a:pt x="27" y="207"/>
                  </a:lnTo>
                  <a:lnTo>
                    <a:pt x="22" y="199"/>
                  </a:lnTo>
                  <a:lnTo>
                    <a:pt x="22" y="199"/>
                  </a:lnTo>
                  <a:lnTo>
                    <a:pt x="17" y="192"/>
                  </a:lnTo>
                  <a:lnTo>
                    <a:pt x="17" y="192"/>
                  </a:lnTo>
                  <a:lnTo>
                    <a:pt x="17" y="191"/>
                  </a:lnTo>
                  <a:lnTo>
                    <a:pt x="17" y="191"/>
                  </a:lnTo>
                  <a:lnTo>
                    <a:pt x="15" y="179"/>
                  </a:lnTo>
                  <a:lnTo>
                    <a:pt x="15" y="179"/>
                  </a:lnTo>
                  <a:lnTo>
                    <a:pt x="15" y="179"/>
                  </a:lnTo>
                  <a:lnTo>
                    <a:pt x="15" y="179"/>
                  </a:lnTo>
                  <a:lnTo>
                    <a:pt x="13" y="177"/>
                  </a:lnTo>
                  <a:lnTo>
                    <a:pt x="13" y="177"/>
                  </a:lnTo>
                  <a:lnTo>
                    <a:pt x="13" y="177"/>
                  </a:lnTo>
                  <a:lnTo>
                    <a:pt x="11" y="178"/>
                  </a:lnTo>
                  <a:lnTo>
                    <a:pt x="10" y="180"/>
                  </a:lnTo>
                  <a:lnTo>
                    <a:pt x="9" y="184"/>
                  </a:lnTo>
                  <a:lnTo>
                    <a:pt x="6" y="182"/>
                  </a:lnTo>
                  <a:lnTo>
                    <a:pt x="6" y="182"/>
                  </a:lnTo>
                  <a:lnTo>
                    <a:pt x="5" y="180"/>
                  </a:lnTo>
                  <a:lnTo>
                    <a:pt x="5" y="180"/>
                  </a:lnTo>
                  <a:lnTo>
                    <a:pt x="4" y="183"/>
                  </a:lnTo>
                  <a:lnTo>
                    <a:pt x="3" y="188"/>
                  </a:lnTo>
                  <a:lnTo>
                    <a:pt x="3" y="188"/>
                  </a:lnTo>
                  <a:lnTo>
                    <a:pt x="3" y="189"/>
                  </a:lnTo>
                  <a:lnTo>
                    <a:pt x="3" y="189"/>
                  </a:lnTo>
                  <a:lnTo>
                    <a:pt x="3" y="189"/>
                  </a:lnTo>
                  <a:lnTo>
                    <a:pt x="3" y="189"/>
                  </a:lnTo>
                  <a:lnTo>
                    <a:pt x="3" y="191"/>
                  </a:lnTo>
                  <a:lnTo>
                    <a:pt x="2" y="192"/>
                  </a:lnTo>
                  <a:lnTo>
                    <a:pt x="2" y="192"/>
                  </a:lnTo>
                  <a:lnTo>
                    <a:pt x="0" y="194"/>
                  </a:lnTo>
                  <a:lnTo>
                    <a:pt x="0" y="196"/>
                  </a:lnTo>
                  <a:lnTo>
                    <a:pt x="2" y="206"/>
                  </a:lnTo>
                  <a:lnTo>
                    <a:pt x="2" y="206"/>
                  </a:lnTo>
                  <a:lnTo>
                    <a:pt x="2" y="207"/>
                  </a:lnTo>
                  <a:lnTo>
                    <a:pt x="2" y="207"/>
                  </a:lnTo>
                  <a:lnTo>
                    <a:pt x="0" y="211"/>
                  </a:lnTo>
                  <a:lnTo>
                    <a:pt x="0" y="211"/>
                  </a:lnTo>
                  <a:lnTo>
                    <a:pt x="0" y="217"/>
                  </a:lnTo>
                  <a:lnTo>
                    <a:pt x="2" y="222"/>
                  </a:lnTo>
                  <a:lnTo>
                    <a:pt x="2" y="222"/>
                  </a:lnTo>
                  <a:lnTo>
                    <a:pt x="3" y="225"/>
                  </a:lnTo>
                  <a:lnTo>
                    <a:pt x="3" y="225"/>
                  </a:lnTo>
                  <a:lnTo>
                    <a:pt x="8" y="235"/>
                  </a:lnTo>
                  <a:lnTo>
                    <a:pt x="8" y="235"/>
                  </a:lnTo>
                  <a:lnTo>
                    <a:pt x="10" y="237"/>
                  </a:lnTo>
                  <a:lnTo>
                    <a:pt x="10" y="239"/>
                  </a:lnTo>
                  <a:lnTo>
                    <a:pt x="10" y="239"/>
                  </a:lnTo>
                  <a:lnTo>
                    <a:pt x="10" y="239"/>
                  </a:lnTo>
                  <a:lnTo>
                    <a:pt x="15" y="247"/>
                  </a:lnTo>
                  <a:lnTo>
                    <a:pt x="15" y="247"/>
                  </a:lnTo>
                  <a:lnTo>
                    <a:pt x="15" y="247"/>
                  </a:lnTo>
                  <a:lnTo>
                    <a:pt x="15" y="247"/>
                  </a:lnTo>
                  <a:lnTo>
                    <a:pt x="15" y="247"/>
                  </a:lnTo>
                  <a:lnTo>
                    <a:pt x="16" y="248"/>
                  </a:lnTo>
                  <a:lnTo>
                    <a:pt x="16" y="248"/>
                  </a:lnTo>
                  <a:lnTo>
                    <a:pt x="16" y="248"/>
                  </a:lnTo>
                  <a:lnTo>
                    <a:pt x="20" y="261"/>
                  </a:lnTo>
                  <a:lnTo>
                    <a:pt x="20" y="261"/>
                  </a:lnTo>
                  <a:lnTo>
                    <a:pt x="20" y="262"/>
                  </a:lnTo>
                  <a:lnTo>
                    <a:pt x="11" y="284"/>
                  </a:lnTo>
                  <a:lnTo>
                    <a:pt x="11" y="284"/>
                  </a:lnTo>
                  <a:lnTo>
                    <a:pt x="9" y="301"/>
                  </a:lnTo>
                  <a:lnTo>
                    <a:pt x="8" y="316"/>
                  </a:lnTo>
                  <a:lnTo>
                    <a:pt x="8" y="329"/>
                  </a:lnTo>
                  <a:lnTo>
                    <a:pt x="9" y="338"/>
                  </a:lnTo>
                  <a:lnTo>
                    <a:pt x="10" y="347"/>
                  </a:lnTo>
                  <a:lnTo>
                    <a:pt x="13" y="353"/>
                  </a:lnTo>
                  <a:lnTo>
                    <a:pt x="16" y="357"/>
                  </a:lnTo>
                  <a:lnTo>
                    <a:pt x="19" y="360"/>
                  </a:lnTo>
                  <a:lnTo>
                    <a:pt x="19" y="360"/>
                  </a:lnTo>
                  <a:lnTo>
                    <a:pt x="22" y="363"/>
                  </a:lnTo>
                  <a:lnTo>
                    <a:pt x="26" y="364"/>
                  </a:lnTo>
                  <a:lnTo>
                    <a:pt x="32" y="365"/>
                  </a:lnTo>
                  <a:lnTo>
                    <a:pt x="38" y="364"/>
                  </a:lnTo>
                  <a:lnTo>
                    <a:pt x="42" y="363"/>
                  </a:lnTo>
                  <a:lnTo>
                    <a:pt x="42" y="363"/>
                  </a:lnTo>
                  <a:lnTo>
                    <a:pt x="48" y="360"/>
                  </a:lnTo>
                  <a:lnTo>
                    <a:pt x="53" y="357"/>
                  </a:lnTo>
                  <a:lnTo>
                    <a:pt x="64" y="348"/>
                  </a:lnTo>
                  <a:lnTo>
                    <a:pt x="72" y="338"/>
                  </a:lnTo>
                  <a:lnTo>
                    <a:pt x="79" y="327"/>
                  </a:lnTo>
                  <a:lnTo>
                    <a:pt x="85" y="316"/>
                  </a:lnTo>
                  <a:lnTo>
                    <a:pt x="90" y="308"/>
                  </a:lnTo>
                  <a:lnTo>
                    <a:pt x="94" y="299"/>
                  </a:lnTo>
                  <a:lnTo>
                    <a:pt x="95" y="295"/>
                  </a:lnTo>
                  <a:lnTo>
                    <a:pt x="98" y="299"/>
                  </a:lnTo>
                  <a:lnTo>
                    <a:pt x="98" y="299"/>
                  </a:lnTo>
                  <a:lnTo>
                    <a:pt x="100" y="307"/>
                  </a:lnTo>
                  <a:lnTo>
                    <a:pt x="103" y="316"/>
                  </a:lnTo>
                  <a:lnTo>
                    <a:pt x="106" y="343"/>
                  </a:lnTo>
                  <a:lnTo>
                    <a:pt x="107" y="377"/>
                  </a:lnTo>
                  <a:lnTo>
                    <a:pt x="109" y="414"/>
                  </a:lnTo>
                  <a:lnTo>
                    <a:pt x="109" y="483"/>
                  </a:lnTo>
                  <a:lnTo>
                    <a:pt x="107" y="522"/>
                  </a:lnTo>
                  <a:lnTo>
                    <a:pt x="112" y="523"/>
                  </a:lnTo>
                  <a:lnTo>
                    <a:pt x="112" y="523"/>
                  </a:lnTo>
                  <a:lnTo>
                    <a:pt x="112" y="523"/>
                  </a:lnTo>
                  <a:lnTo>
                    <a:pt x="112" y="523"/>
                  </a:lnTo>
                  <a:lnTo>
                    <a:pt x="113" y="524"/>
                  </a:lnTo>
                  <a:lnTo>
                    <a:pt x="115" y="526"/>
                  </a:lnTo>
                  <a:lnTo>
                    <a:pt x="116" y="531"/>
                  </a:lnTo>
                  <a:lnTo>
                    <a:pt x="117" y="538"/>
                  </a:lnTo>
                  <a:lnTo>
                    <a:pt x="121" y="566"/>
                  </a:lnTo>
                  <a:lnTo>
                    <a:pt x="122" y="618"/>
                  </a:lnTo>
                  <a:lnTo>
                    <a:pt x="122" y="618"/>
                  </a:lnTo>
                  <a:lnTo>
                    <a:pt x="123" y="684"/>
                  </a:lnTo>
                  <a:lnTo>
                    <a:pt x="123" y="729"/>
                  </a:lnTo>
                  <a:lnTo>
                    <a:pt x="123" y="730"/>
                  </a:lnTo>
                  <a:lnTo>
                    <a:pt x="123" y="730"/>
                  </a:lnTo>
                  <a:lnTo>
                    <a:pt x="123" y="730"/>
                  </a:lnTo>
                  <a:lnTo>
                    <a:pt x="121" y="739"/>
                  </a:lnTo>
                  <a:lnTo>
                    <a:pt x="120" y="749"/>
                  </a:lnTo>
                  <a:lnTo>
                    <a:pt x="120" y="779"/>
                  </a:lnTo>
                  <a:lnTo>
                    <a:pt x="121" y="811"/>
                  </a:lnTo>
                  <a:lnTo>
                    <a:pt x="124" y="846"/>
                  </a:lnTo>
                  <a:lnTo>
                    <a:pt x="124" y="847"/>
                  </a:lnTo>
                  <a:lnTo>
                    <a:pt x="123" y="847"/>
                  </a:lnTo>
                  <a:lnTo>
                    <a:pt x="123" y="847"/>
                  </a:lnTo>
                  <a:lnTo>
                    <a:pt x="121" y="853"/>
                  </a:lnTo>
                  <a:lnTo>
                    <a:pt x="120" y="861"/>
                  </a:lnTo>
                  <a:lnTo>
                    <a:pt x="118" y="871"/>
                  </a:lnTo>
                  <a:lnTo>
                    <a:pt x="118" y="882"/>
                  </a:lnTo>
                  <a:lnTo>
                    <a:pt x="118" y="883"/>
                  </a:lnTo>
                  <a:lnTo>
                    <a:pt x="117" y="884"/>
                  </a:lnTo>
                  <a:lnTo>
                    <a:pt x="117" y="884"/>
                  </a:lnTo>
                  <a:lnTo>
                    <a:pt x="100" y="892"/>
                  </a:lnTo>
                  <a:lnTo>
                    <a:pt x="88" y="899"/>
                  </a:lnTo>
                  <a:lnTo>
                    <a:pt x="78" y="905"/>
                  </a:lnTo>
                  <a:lnTo>
                    <a:pt x="73" y="910"/>
                  </a:lnTo>
                  <a:lnTo>
                    <a:pt x="73" y="910"/>
                  </a:lnTo>
                  <a:lnTo>
                    <a:pt x="73" y="910"/>
                  </a:lnTo>
                  <a:lnTo>
                    <a:pt x="73" y="910"/>
                  </a:lnTo>
                  <a:lnTo>
                    <a:pt x="73" y="910"/>
                  </a:lnTo>
                  <a:lnTo>
                    <a:pt x="71" y="914"/>
                  </a:lnTo>
                  <a:lnTo>
                    <a:pt x="70" y="918"/>
                  </a:lnTo>
                  <a:lnTo>
                    <a:pt x="70" y="922"/>
                  </a:lnTo>
                  <a:lnTo>
                    <a:pt x="70" y="922"/>
                  </a:lnTo>
                  <a:lnTo>
                    <a:pt x="72" y="925"/>
                  </a:lnTo>
                  <a:lnTo>
                    <a:pt x="75" y="926"/>
                  </a:lnTo>
                  <a:lnTo>
                    <a:pt x="78" y="928"/>
                  </a:lnTo>
                  <a:lnTo>
                    <a:pt x="83" y="929"/>
                  </a:lnTo>
                  <a:lnTo>
                    <a:pt x="92" y="932"/>
                  </a:lnTo>
                  <a:lnTo>
                    <a:pt x="101" y="932"/>
                  </a:lnTo>
                  <a:lnTo>
                    <a:pt x="113" y="932"/>
                  </a:lnTo>
                  <a:lnTo>
                    <a:pt x="129" y="932"/>
                  </a:lnTo>
                  <a:lnTo>
                    <a:pt x="129" y="932"/>
                  </a:lnTo>
                  <a:lnTo>
                    <a:pt x="135" y="929"/>
                  </a:lnTo>
                  <a:lnTo>
                    <a:pt x="143" y="926"/>
                  </a:lnTo>
                  <a:lnTo>
                    <a:pt x="155" y="917"/>
                  </a:lnTo>
                  <a:lnTo>
                    <a:pt x="155" y="917"/>
                  </a:lnTo>
                  <a:lnTo>
                    <a:pt x="157" y="916"/>
                  </a:lnTo>
                  <a:lnTo>
                    <a:pt x="158" y="916"/>
                  </a:lnTo>
                  <a:lnTo>
                    <a:pt x="160" y="917"/>
                  </a:lnTo>
                  <a:lnTo>
                    <a:pt x="160" y="917"/>
                  </a:lnTo>
                  <a:lnTo>
                    <a:pt x="160" y="918"/>
                  </a:lnTo>
                  <a:lnTo>
                    <a:pt x="160" y="918"/>
                  </a:lnTo>
                  <a:lnTo>
                    <a:pt x="169" y="916"/>
                  </a:lnTo>
                  <a:lnTo>
                    <a:pt x="176" y="915"/>
                  </a:lnTo>
                  <a:lnTo>
                    <a:pt x="179" y="911"/>
                  </a:lnTo>
                  <a:lnTo>
                    <a:pt x="179" y="911"/>
                  </a:lnTo>
                  <a:lnTo>
                    <a:pt x="180" y="909"/>
                  </a:lnTo>
                  <a:lnTo>
                    <a:pt x="182" y="906"/>
                  </a:lnTo>
                  <a:lnTo>
                    <a:pt x="182" y="900"/>
                  </a:lnTo>
                  <a:lnTo>
                    <a:pt x="182" y="900"/>
                  </a:lnTo>
                  <a:lnTo>
                    <a:pt x="182" y="899"/>
                  </a:lnTo>
                  <a:lnTo>
                    <a:pt x="183" y="898"/>
                  </a:lnTo>
                  <a:lnTo>
                    <a:pt x="183" y="898"/>
                  </a:lnTo>
                  <a:lnTo>
                    <a:pt x="183" y="898"/>
                  </a:lnTo>
                  <a:lnTo>
                    <a:pt x="183" y="898"/>
                  </a:lnTo>
                  <a:lnTo>
                    <a:pt x="186" y="893"/>
                  </a:lnTo>
                  <a:lnTo>
                    <a:pt x="189" y="886"/>
                  </a:lnTo>
                  <a:lnTo>
                    <a:pt x="191" y="878"/>
                  </a:lnTo>
                  <a:lnTo>
                    <a:pt x="194" y="870"/>
                  </a:lnTo>
                  <a:lnTo>
                    <a:pt x="196" y="850"/>
                  </a:lnTo>
                  <a:lnTo>
                    <a:pt x="196" y="827"/>
                  </a:lnTo>
                  <a:lnTo>
                    <a:pt x="195" y="804"/>
                  </a:lnTo>
                  <a:lnTo>
                    <a:pt x="194" y="780"/>
                  </a:lnTo>
                  <a:lnTo>
                    <a:pt x="190" y="757"/>
                  </a:lnTo>
                  <a:lnTo>
                    <a:pt x="188" y="737"/>
                  </a:lnTo>
                  <a:lnTo>
                    <a:pt x="186" y="735"/>
                  </a:lnTo>
                  <a:lnTo>
                    <a:pt x="189" y="735"/>
                  </a:lnTo>
                  <a:lnTo>
                    <a:pt x="189" y="735"/>
                  </a:lnTo>
                  <a:lnTo>
                    <a:pt x="188" y="719"/>
                  </a:lnTo>
                  <a:lnTo>
                    <a:pt x="189" y="695"/>
                  </a:lnTo>
                  <a:lnTo>
                    <a:pt x="195" y="636"/>
                  </a:lnTo>
                  <a:lnTo>
                    <a:pt x="201" y="582"/>
                  </a:lnTo>
                  <a:lnTo>
                    <a:pt x="205" y="556"/>
                  </a:lnTo>
                  <a:lnTo>
                    <a:pt x="206" y="552"/>
                  </a:lnTo>
                  <a:lnTo>
                    <a:pt x="208" y="554"/>
                  </a:lnTo>
                  <a:lnTo>
                    <a:pt x="208" y="554"/>
                  </a:lnTo>
                  <a:lnTo>
                    <a:pt x="210" y="555"/>
                  </a:lnTo>
                  <a:lnTo>
                    <a:pt x="211" y="556"/>
                  </a:lnTo>
                  <a:lnTo>
                    <a:pt x="213" y="560"/>
                  </a:lnTo>
                  <a:lnTo>
                    <a:pt x="214" y="567"/>
                  </a:lnTo>
                  <a:lnTo>
                    <a:pt x="219" y="595"/>
                  </a:lnTo>
                  <a:lnTo>
                    <a:pt x="224" y="649"/>
                  </a:lnTo>
                  <a:lnTo>
                    <a:pt x="224" y="649"/>
                  </a:lnTo>
                  <a:lnTo>
                    <a:pt x="229" y="711"/>
                  </a:lnTo>
                  <a:lnTo>
                    <a:pt x="231" y="739"/>
                  </a:lnTo>
                  <a:lnTo>
                    <a:pt x="231" y="739"/>
                  </a:lnTo>
                  <a:lnTo>
                    <a:pt x="230" y="753"/>
                  </a:lnTo>
                  <a:lnTo>
                    <a:pt x="231" y="787"/>
                  </a:lnTo>
                  <a:lnTo>
                    <a:pt x="234" y="808"/>
                  </a:lnTo>
                  <a:lnTo>
                    <a:pt x="238" y="829"/>
                  </a:lnTo>
                  <a:lnTo>
                    <a:pt x="242" y="849"/>
                  </a:lnTo>
                  <a:lnTo>
                    <a:pt x="246" y="858"/>
                  </a:lnTo>
                  <a:lnTo>
                    <a:pt x="250" y="865"/>
                  </a:lnTo>
                  <a:lnTo>
                    <a:pt x="251" y="866"/>
                  </a:lnTo>
                  <a:lnTo>
                    <a:pt x="250" y="867"/>
                  </a:lnTo>
                  <a:lnTo>
                    <a:pt x="250" y="867"/>
                  </a:lnTo>
                  <a:lnTo>
                    <a:pt x="247" y="878"/>
                  </a:lnTo>
                  <a:lnTo>
                    <a:pt x="246" y="887"/>
                  </a:lnTo>
                  <a:lnTo>
                    <a:pt x="246" y="893"/>
                  </a:lnTo>
                  <a:lnTo>
                    <a:pt x="247" y="898"/>
                  </a:lnTo>
                  <a:lnTo>
                    <a:pt x="248" y="899"/>
                  </a:lnTo>
                  <a:lnTo>
                    <a:pt x="247" y="900"/>
                  </a:lnTo>
                  <a:lnTo>
                    <a:pt x="247" y="900"/>
                  </a:lnTo>
                  <a:lnTo>
                    <a:pt x="224" y="921"/>
                  </a:lnTo>
                  <a:lnTo>
                    <a:pt x="217" y="928"/>
                  </a:lnTo>
                  <a:lnTo>
                    <a:pt x="213" y="934"/>
                  </a:lnTo>
                  <a:lnTo>
                    <a:pt x="213" y="934"/>
                  </a:lnTo>
                  <a:lnTo>
                    <a:pt x="213" y="934"/>
                  </a:lnTo>
                  <a:lnTo>
                    <a:pt x="213" y="934"/>
                  </a:lnTo>
                  <a:lnTo>
                    <a:pt x="212" y="939"/>
                  </a:lnTo>
                  <a:lnTo>
                    <a:pt x="212" y="943"/>
                  </a:lnTo>
                  <a:lnTo>
                    <a:pt x="213" y="946"/>
                  </a:lnTo>
                  <a:lnTo>
                    <a:pt x="213" y="946"/>
                  </a:lnTo>
                  <a:lnTo>
                    <a:pt x="216" y="949"/>
                  </a:lnTo>
                  <a:lnTo>
                    <a:pt x="218" y="950"/>
                  </a:lnTo>
                  <a:lnTo>
                    <a:pt x="222" y="951"/>
                  </a:lnTo>
                  <a:lnTo>
                    <a:pt x="228" y="951"/>
                  </a:lnTo>
                  <a:lnTo>
                    <a:pt x="236" y="951"/>
                  </a:lnTo>
                  <a:lnTo>
                    <a:pt x="246" y="949"/>
                  </a:lnTo>
                  <a:lnTo>
                    <a:pt x="258" y="946"/>
                  </a:lnTo>
                  <a:lnTo>
                    <a:pt x="273" y="942"/>
                  </a:lnTo>
                  <a:lnTo>
                    <a:pt x="273" y="942"/>
                  </a:lnTo>
                  <a:lnTo>
                    <a:pt x="278" y="940"/>
                  </a:lnTo>
                  <a:lnTo>
                    <a:pt x="285" y="936"/>
                  </a:lnTo>
                  <a:lnTo>
                    <a:pt x="285" y="936"/>
                  </a:lnTo>
                  <a:lnTo>
                    <a:pt x="290" y="932"/>
                  </a:lnTo>
                  <a:lnTo>
                    <a:pt x="292" y="928"/>
                  </a:lnTo>
                  <a:lnTo>
                    <a:pt x="293" y="925"/>
                  </a:lnTo>
                  <a:lnTo>
                    <a:pt x="292" y="923"/>
                  </a:lnTo>
                  <a:lnTo>
                    <a:pt x="295" y="922"/>
                  </a:lnTo>
                  <a:lnTo>
                    <a:pt x="295" y="922"/>
                  </a:lnTo>
                  <a:lnTo>
                    <a:pt x="295" y="922"/>
                  </a:lnTo>
                  <a:lnTo>
                    <a:pt x="296" y="922"/>
                  </a:lnTo>
                  <a:lnTo>
                    <a:pt x="296" y="922"/>
                  </a:lnTo>
                  <a:lnTo>
                    <a:pt x="304" y="920"/>
                  </a:lnTo>
                  <a:lnTo>
                    <a:pt x="312" y="916"/>
                  </a:lnTo>
                  <a:lnTo>
                    <a:pt x="314" y="914"/>
                  </a:lnTo>
                  <a:lnTo>
                    <a:pt x="317" y="910"/>
                  </a:lnTo>
                  <a:lnTo>
                    <a:pt x="317" y="910"/>
                  </a:lnTo>
                  <a:lnTo>
                    <a:pt x="318" y="905"/>
                  </a:lnTo>
                  <a:lnTo>
                    <a:pt x="317" y="899"/>
                  </a:lnTo>
                  <a:lnTo>
                    <a:pt x="317" y="898"/>
                  </a:lnTo>
                  <a:lnTo>
                    <a:pt x="317" y="898"/>
                  </a:lnTo>
                  <a:lnTo>
                    <a:pt x="317" y="898"/>
                  </a:lnTo>
                  <a:lnTo>
                    <a:pt x="319" y="883"/>
                  </a:lnTo>
                  <a:lnTo>
                    <a:pt x="320" y="865"/>
                  </a:lnTo>
                  <a:lnTo>
                    <a:pt x="319" y="844"/>
                  </a:lnTo>
                  <a:lnTo>
                    <a:pt x="318" y="822"/>
                  </a:lnTo>
                  <a:lnTo>
                    <a:pt x="315" y="801"/>
                  </a:lnTo>
                  <a:lnTo>
                    <a:pt x="312" y="779"/>
                  </a:lnTo>
                  <a:lnTo>
                    <a:pt x="304" y="741"/>
                  </a:lnTo>
                  <a:lnTo>
                    <a:pt x="304" y="741"/>
                  </a:lnTo>
                  <a:lnTo>
                    <a:pt x="304" y="739"/>
                  </a:lnTo>
                  <a:lnTo>
                    <a:pt x="304" y="739"/>
                  </a:lnTo>
                  <a:lnTo>
                    <a:pt x="303" y="736"/>
                  </a:lnTo>
                  <a:lnTo>
                    <a:pt x="303" y="736"/>
                  </a:lnTo>
                  <a:lnTo>
                    <a:pt x="303" y="735"/>
                  </a:lnTo>
                  <a:lnTo>
                    <a:pt x="303" y="735"/>
                  </a:lnTo>
                  <a:lnTo>
                    <a:pt x="300" y="715"/>
                  </a:lnTo>
                  <a:lnTo>
                    <a:pt x="296" y="696"/>
                  </a:lnTo>
                  <a:lnTo>
                    <a:pt x="295" y="675"/>
                  </a:lnTo>
                  <a:lnTo>
                    <a:pt x="293" y="655"/>
                  </a:lnTo>
                  <a:lnTo>
                    <a:pt x="293" y="634"/>
                  </a:lnTo>
                  <a:lnTo>
                    <a:pt x="295" y="614"/>
                  </a:lnTo>
                  <a:lnTo>
                    <a:pt x="297" y="576"/>
                  </a:lnTo>
                  <a:lnTo>
                    <a:pt x="302" y="541"/>
                  </a:lnTo>
                  <a:lnTo>
                    <a:pt x="306" y="515"/>
                  </a:lnTo>
                  <a:lnTo>
                    <a:pt x="311" y="490"/>
                  </a:lnTo>
                  <a:lnTo>
                    <a:pt x="311" y="489"/>
                  </a:lnTo>
                  <a:lnTo>
                    <a:pt x="312" y="489"/>
                  </a:lnTo>
                  <a:lnTo>
                    <a:pt x="331" y="476"/>
                  </a:lnTo>
                  <a:lnTo>
                    <a:pt x="301" y="318"/>
                  </a:lnTo>
                  <a:lnTo>
                    <a:pt x="301" y="318"/>
                  </a:lnTo>
                  <a:lnTo>
                    <a:pt x="301" y="318"/>
                  </a:lnTo>
                  <a:lnTo>
                    <a:pt x="301" y="318"/>
                  </a:lnTo>
                  <a:lnTo>
                    <a:pt x="303" y="297"/>
                  </a:lnTo>
                  <a:lnTo>
                    <a:pt x="306" y="280"/>
                  </a:lnTo>
                  <a:lnTo>
                    <a:pt x="311" y="267"/>
                  </a:lnTo>
                  <a:lnTo>
                    <a:pt x="314" y="256"/>
                  </a:lnTo>
                  <a:lnTo>
                    <a:pt x="319" y="248"/>
                  </a:lnTo>
                  <a:lnTo>
                    <a:pt x="323" y="244"/>
                  </a:lnTo>
                  <a:lnTo>
                    <a:pt x="328" y="241"/>
                  </a:lnTo>
                  <a:lnTo>
                    <a:pt x="328"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50" name="Freeform 26"/>
          <p:cNvSpPr>
            <a:spLocks/>
          </p:cNvSpPr>
          <p:nvPr/>
        </p:nvSpPr>
        <p:spPr bwMode="auto">
          <a:xfrm flipH="1">
            <a:off x="7507288" y="5546725"/>
            <a:ext cx="304800" cy="1209675"/>
          </a:xfrm>
          <a:custGeom>
            <a:avLst/>
            <a:gdLst>
              <a:gd name="T0" fmla="*/ 336 w 400"/>
              <a:gd name="T1" fmla="*/ 291 h 1585"/>
              <a:gd name="T2" fmla="*/ 283 w 400"/>
              <a:gd name="T3" fmla="*/ 252 h 1585"/>
              <a:gd name="T4" fmla="*/ 228 w 400"/>
              <a:gd name="T5" fmla="*/ 247 h 1585"/>
              <a:gd name="T6" fmla="*/ 215 w 400"/>
              <a:gd name="T7" fmla="*/ 218 h 1585"/>
              <a:gd name="T8" fmla="*/ 231 w 400"/>
              <a:gd name="T9" fmla="*/ 232 h 1585"/>
              <a:gd name="T10" fmla="*/ 229 w 400"/>
              <a:gd name="T11" fmla="*/ 221 h 1585"/>
              <a:gd name="T12" fmla="*/ 247 w 400"/>
              <a:gd name="T13" fmla="*/ 210 h 1585"/>
              <a:gd name="T14" fmla="*/ 234 w 400"/>
              <a:gd name="T15" fmla="*/ 196 h 1585"/>
              <a:gd name="T16" fmla="*/ 232 w 400"/>
              <a:gd name="T17" fmla="*/ 174 h 1585"/>
              <a:gd name="T18" fmla="*/ 237 w 400"/>
              <a:gd name="T19" fmla="*/ 171 h 1585"/>
              <a:gd name="T20" fmla="*/ 246 w 400"/>
              <a:gd name="T21" fmla="*/ 172 h 1585"/>
              <a:gd name="T22" fmla="*/ 237 w 400"/>
              <a:gd name="T23" fmla="*/ 156 h 1585"/>
              <a:gd name="T24" fmla="*/ 237 w 400"/>
              <a:gd name="T25" fmla="*/ 137 h 1585"/>
              <a:gd name="T26" fmla="*/ 252 w 400"/>
              <a:gd name="T27" fmla="*/ 153 h 1585"/>
              <a:gd name="T28" fmla="*/ 246 w 400"/>
              <a:gd name="T29" fmla="*/ 102 h 1585"/>
              <a:gd name="T30" fmla="*/ 220 w 400"/>
              <a:gd name="T31" fmla="*/ 55 h 1585"/>
              <a:gd name="T32" fmla="*/ 200 w 400"/>
              <a:gd name="T33" fmla="*/ 23 h 1585"/>
              <a:gd name="T34" fmla="*/ 156 w 400"/>
              <a:gd name="T35" fmla="*/ 1 h 1585"/>
              <a:gd name="T36" fmla="*/ 125 w 400"/>
              <a:gd name="T37" fmla="*/ 4 h 1585"/>
              <a:gd name="T38" fmla="*/ 89 w 400"/>
              <a:gd name="T39" fmla="*/ 13 h 1585"/>
              <a:gd name="T40" fmla="*/ 52 w 400"/>
              <a:gd name="T41" fmla="*/ 50 h 1585"/>
              <a:gd name="T42" fmla="*/ 50 w 400"/>
              <a:gd name="T43" fmla="*/ 67 h 1585"/>
              <a:gd name="T44" fmla="*/ 47 w 400"/>
              <a:gd name="T45" fmla="*/ 109 h 1585"/>
              <a:gd name="T46" fmla="*/ 52 w 400"/>
              <a:gd name="T47" fmla="*/ 150 h 1585"/>
              <a:gd name="T48" fmla="*/ 52 w 400"/>
              <a:gd name="T49" fmla="*/ 183 h 1585"/>
              <a:gd name="T50" fmla="*/ 59 w 400"/>
              <a:gd name="T51" fmla="*/ 190 h 1585"/>
              <a:gd name="T52" fmla="*/ 63 w 400"/>
              <a:gd name="T53" fmla="*/ 218 h 1585"/>
              <a:gd name="T54" fmla="*/ 72 w 400"/>
              <a:gd name="T55" fmla="*/ 206 h 1585"/>
              <a:gd name="T56" fmla="*/ 85 w 400"/>
              <a:gd name="T57" fmla="*/ 247 h 1585"/>
              <a:gd name="T58" fmla="*/ 95 w 400"/>
              <a:gd name="T59" fmla="*/ 243 h 1585"/>
              <a:gd name="T60" fmla="*/ 108 w 400"/>
              <a:gd name="T61" fmla="*/ 255 h 1585"/>
              <a:gd name="T62" fmla="*/ 112 w 400"/>
              <a:gd name="T63" fmla="*/ 257 h 1585"/>
              <a:gd name="T64" fmla="*/ 120 w 400"/>
              <a:gd name="T65" fmla="*/ 261 h 1585"/>
              <a:gd name="T66" fmla="*/ 110 w 400"/>
              <a:gd name="T67" fmla="*/ 327 h 1585"/>
              <a:gd name="T68" fmla="*/ 55 w 400"/>
              <a:gd name="T69" fmla="*/ 384 h 1585"/>
              <a:gd name="T70" fmla="*/ 40 w 400"/>
              <a:gd name="T71" fmla="*/ 457 h 1585"/>
              <a:gd name="T72" fmla="*/ 49 w 400"/>
              <a:gd name="T73" fmla="*/ 518 h 1585"/>
              <a:gd name="T74" fmla="*/ 44 w 400"/>
              <a:gd name="T75" fmla="*/ 748 h 1585"/>
              <a:gd name="T76" fmla="*/ 26 w 400"/>
              <a:gd name="T77" fmla="*/ 828 h 1585"/>
              <a:gd name="T78" fmla="*/ 34 w 400"/>
              <a:gd name="T79" fmla="*/ 883 h 1585"/>
              <a:gd name="T80" fmla="*/ 33 w 400"/>
              <a:gd name="T81" fmla="*/ 1005 h 1585"/>
              <a:gd name="T82" fmla="*/ 47 w 400"/>
              <a:gd name="T83" fmla="*/ 1178 h 1585"/>
              <a:gd name="T84" fmla="*/ 69 w 400"/>
              <a:gd name="T85" fmla="*/ 1351 h 1585"/>
              <a:gd name="T86" fmla="*/ 81 w 400"/>
              <a:gd name="T87" fmla="*/ 1447 h 1585"/>
              <a:gd name="T88" fmla="*/ 65 w 400"/>
              <a:gd name="T89" fmla="*/ 1477 h 1585"/>
              <a:gd name="T90" fmla="*/ 1 w 400"/>
              <a:gd name="T91" fmla="*/ 1504 h 1585"/>
              <a:gd name="T92" fmla="*/ 12 w 400"/>
              <a:gd name="T93" fmla="*/ 1523 h 1585"/>
              <a:gd name="T94" fmla="*/ 125 w 400"/>
              <a:gd name="T95" fmla="*/ 1520 h 1585"/>
              <a:gd name="T96" fmla="*/ 168 w 400"/>
              <a:gd name="T97" fmla="*/ 1549 h 1585"/>
              <a:gd name="T98" fmla="*/ 219 w 400"/>
              <a:gd name="T99" fmla="*/ 1585 h 1585"/>
              <a:gd name="T100" fmla="*/ 257 w 400"/>
              <a:gd name="T101" fmla="*/ 1575 h 1585"/>
              <a:gd name="T102" fmla="*/ 276 w 400"/>
              <a:gd name="T103" fmla="*/ 1542 h 1585"/>
              <a:gd name="T104" fmla="*/ 271 w 400"/>
              <a:gd name="T105" fmla="*/ 1479 h 1585"/>
              <a:gd name="T106" fmla="*/ 291 w 400"/>
              <a:gd name="T107" fmla="*/ 1377 h 1585"/>
              <a:gd name="T108" fmla="*/ 299 w 400"/>
              <a:gd name="T109" fmla="*/ 915 h 1585"/>
              <a:gd name="T110" fmla="*/ 342 w 400"/>
              <a:gd name="T111" fmla="*/ 777 h 1585"/>
              <a:gd name="T112" fmla="*/ 356 w 400"/>
              <a:gd name="T113" fmla="*/ 727 h 1585"/>
              <a:gd name="T114" fmla="*/ 393 w 400"/>
              <a:gd name="T115" fmla="*/ 588 h 1585"/>
              <a:gd name="T116" fmla="*/ 396 w 400"/>
              <a:gd name="T117" fmla="*/ 512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1585">
                <a:moveTo>
                  <a:pt x="396" y="512"/>
                </a:moveTo>
                <a:lnTo>
                  <a:pt x="388" y="469"/>
                </a:lnTo>
                <a:lnTo>
                  <a:pt x="400" y="460"/>
                </a:lnTo>
                <a:lnTo>
                  <a:pt x="357" y="339"/>
                </a:lnTo>
                <a:lnTo>
                  <a:pt x="346" y="314"/>
                </a:lnTo>
                <a:lnTo>
                  <a:pt x="336" y="291"/>
                </a:lnTo>
                <a:lnTo>
                  <a:pt x="328" y="281"/>
                </a:lnTo>
                <a:lnTo>
                  <a:pt x="318" y="270"/>
                </a:lnTo>
                <a:lnTo>
                  <a:pt x="306" y="263"/>
                </a:lnTo>
                <a:lnTo>
                  <a:pt x="294" y="256"/>
                </a:lnTo>
                <a:lnTo>
                  <a:pt x="289" y="254"/>
                </a:lnTo>
                <a:lnTo>
                  <a:pt x="283" y="252"/>
                </a:lnTo>
                <a:lnTo>
                  <a:pt x="271" y="251"/>
                </a:lnTo>
                <a:lnTo>
                  <a:pt x="259" y="252"/>
                </a:lnTo>
                <a:lnTo>
                  <a:pt x="247" y="252"/>
                </a:lnTo>
                <a:lnTo>
                  <a:pt x="238" y="254"/>
                </a:lnTo>
                <a:lnTo>
                  <a:pt x="238" y="254"/>
                </a:lnTo>
                <a:lnTo>
                  <a:pt x="228" y="247"/>
                </a:lnTo>
                <a:lnTo>
                  <a:pt x="221" y="238"/>
                </a:lnTo>
                <a:lnTo>
                  <a:pt x="218" y="235"/>
                </a:lnTo>
                <a:lnTo>
                  <a:pt x="216" y="230"/>
                </a:lnTo>
                <a:lnTo>
                  <a:pt x="215" y="224"/>
                </a:lnTo>
                <a:lnTo>
                  <a:pt x="215" y="218"/>
                </a:lnTo>
                <a:lnTo>
                  <a:pt x="215" y="218"/>
                </a:lnTo>
                <a:lnTo>
                  <a:pt x="220" y="216"/>
                </a:lnTo>
                <a:lnTo>
                  <a:pt x="220" y="216"/>
                </a:lnTo>
                <a:lnTo>
                  <a:pt x="222" y="222"/>
                </a:lnTo>
                <a:lnTo>
                  <a:pt x="225" y="228"/>
                </a:lnTo>
                <a:lnTo>
                  <a:pt x="228" y="230"/>
                </a:lnTo>
                <a:lnTo>
                  <a:pt x="231" y="232"/>
                </a:lnTo>
                <a:lnTo>
                  <a:pt x="233" y="232"/>
                </a:lnTo>
                <a:lnTo>
                  <a:pt x="235" y="232"/>
                </a:lnTo>
                <a:lnTo>
                  <a:pt x="240" y="231"/>
                </a:lnTo>
                <a:lnTo>
                  <a:pt x="240" y="231"/>
                </a:lnTo>
                <a:lnTo>
                  <a:pt x="234" y="226"/>
                </a:lnTo>
                <a:lnTo>
                  <a:pt x="229" y="221"/>
                </a:lnTo>
                <a:lnTo>
                  <a:pt x="226" y="212"/>
                </a:lnTo>
                <a:lnTo>
                  <a:pt x="224" y="203"/>
                </a:lnTo>
                <a:lnTo>
                  <a:pt x="224" y="203"/>
                </a:lnTo>
                <a:lnTo>
                  <a:pt x="237" y="209"/>
                </a:lnTo>
                <a:lnTo>
                  <a:pt x="245" y="210"/>
                </a:lnTo>
                <a:lnTo>
                  <a:pt x="247" y="210"/>
                </a:lnTo>
                <a:lnTo>
                  <a:pt x="250" y="209"/>
                </a:lnTo>
                <a:lnTo>
                  <a:pt x="253" y="206"/>
                </a:lnTo>
                <a:lnTo>
                  <a:pt x="253" y="206"/>
                </a:lnTo>
                <a:lnTo>
                  <a:pt x="242" y="202"/>
                </a:lnTo>
                <a:lnTo>
                  <a:pt x="238" y="198"/>
                </a:lnTo>
                <a:lnTo>
                  <a:pt x="234" y="196"/>
                </a:lnTo>
                <a:lnTo>
                  <a:pt x="234" y="196"/>
                </a:lnTo>
                <a:lnTo>
                  <a:pt x="232" y="191"/>
                </a:lnTo>
                <a:lnTo>
                  <a:pt x="229" y="186"/>
                </a:lnTo>
                <a:lnTo>
                  <a:pt x="231" y="180"/>
                </a:lnTo>
                <a:lnTo>
                  <a:pt x="232" y="174"/>
                </a:lnTo>
                <a:lnTo>
                  <a:pt x="232" y="174"/>
                </a:lnTo>
                <a:lnTo>
                  <a:pt x="235" y="178"/>
                </a:lnTo>
                <a:lnTo>
                  <a:pt x="239" y="180"/>
                </a:lnTo>
                <a:lnTo>
                  <a:pt x="246" y="184"/>
                </a:lnTo>
                <a:lnTo>
                  <a:pt x="246" y="184"/>
                </a:lnTo>
                <a:lnTo>
                  <a:pt x="240" y="178"/>
                </a:lnTo>
                <a:lnTo>
                  <a:pt x="237" y="171"/>
                </a:lnTo>
                <a:lnTo>
                  <a:pt x="234" y="164"/>
                </a:lnTo>
                <a:lnTo>
                  <a:pt x="233" y="157"/>
                </a:lnTo>
                <a:lnTo>
                  <a:pt x="233" y="157"/>
                </a:lnTo>
                <a:lnTo>
                  <a:pt x="235" y="161"/>
                </a:lnTo>
                <a:lnTo>
                  <a:pt x="239" y="166"/>
                </a:lnTo>
                <a:lnTo>
                  <a:pt x="246" y="172"/>
                </a:lnTo>
                <a:lnTo>
                  <a:pt x="259" y="180"/>
                </a:lnTo>
                <a:lnTo>
                  <a:pt x="259" y="180"/>
                </a:lnTo>
                <a:lnTo>
                  <a:pt x="253" y="176"/>
                </a:lnTo>
                <a:lnTo>
                  <a:pt x="246" y="171"/>
                </a:lnTo>
                <a:lnTo>
                  <a:pt x="241" y="164"/>
                </a:lnTo>
                <a:lnTo>
                  <a:pt x="237" y="156"/>
                </a:lnTo>
                <a:lnTo>
                  <a:pt x="237" y="156"/>
                </a:lnTo>
                <a:lnTo>
                  <a:pt x="253" y="169"/>
                </a:lnTo>
                <a:lnTo>
                  <a:pt x="253" y="169"/>
                </a:lnTo>
                <a:lnTo>
                  <a:pt x="246" y="159"/>
                </a:lnTo>
                <a:lnTo>
                  <a:pt x="241" y="148"/>
                </a:lnTo>
                <a:lnTo>
                  <a:pt x="237" y="137"/>
                </a:lnTo>
                <a:lnTo>
                  <a:pt x="234" y="122"/>
                </a:lnTo>
                <a:lnTo>
                  <a:pt x="234" y="122"/>
                </a:lnTo>
                <a:lnTo>
                  <a:pt x="239" y="128"/>
                </a:lnTo>
                <a:lnTo>
                  <a:pt x="242" y="135"/>
                </a:lnTo>
                <a:lnTo>
                  <a:pt x="252" y="153"/>
                </a:lnTo>
                <a:lnTo>
                  <a:pt x="252" y="153"/>
                </a:lnTo>
                <a:lnTo>
                  <a:pt x="240" y="124"/>
                </a:lnTo>
                <a:lnTo>
                  <a:pt x="235" y="108"/>
                </a:lnTo>
                <a:lnTo>
                  <a:pt x="232" y="92"/>
                </a:lnTo>
                <a:lnTo>
                  <a:pt x="232" y="92"/>
                </a:lnTo>
                <a:lnTo>
                  <a:pt x="239" y="98"/>
                </a:lnTo>
                <a:lnTo>
                  <a:pt x="246" y="102"/>
                </a:lnTo>
                <a:lnTo>
                  <a:pt x="260" y="111"/>
                </a:lnTo>
                <a:lnTo>
                  <a:pt x="260" y="111"/>
                </a:lnTo>
                <a:lnTo>
                  <a:pt x="251" y="100"/>
                </a:lnTo>
                <a:lnTo>
                  <a:pt x="240" y="88"/>
                </a:lnTo>
                <a:lnTo>
                  <a:pt x="231" y="73"/>
                </a:lnTo>
                <a:lnTo>
                  <a:pt x="220" y="55"/>
                </a:lnTo>
                <a:lnTo>
                  <a:pt x="220" y="55"/>
                </a:lnTo>
                <a:lnTo>
                  <a:pt x="227" y="60"/>
                </a:lnTo>
                <a:lnTo>
                  <a:pt x="233" y="63"/>
                </a:lnTo>
                <a:lnTo>
                  <a:pt x="233" y="63"/>
                </a:lnTo>
                <a:lnTo>
                  <a:pt x="200" y="23"/>
                </a:lnTo>
                <a:lnTo>
                  <a:pt x="200" y="23"/>
                </a:lnTo>
                <a:lnTo>
                  <a:pt x="194" y="15"/>
                </a:lnTo>
                <a:lnTo>
                  <a:pt x="187" y="9"/>
                </a:lnTo>
                <a:lnTo>
                  <a:pt x="180" y="4"/>
                </a:lnTo>
                <a:lnTo>
                  <a:pt x="173" y="1"/>
                </a:lnTo>
                <a:lnTo>
                  <a:pt x="164" y="0"/>
                </a:lnTo>
                <a:lnTo>
                  <a:pt x="156" y="1"/>
                </a:lnTo>
                <a:lnTo>
                  <a:pt x="148" y="4"/>
                </a:lnTo>
                <a:lnTo>
                  <a:pt x="138" y="10"/>
                </a:lnTo>
                <a:lnTo>
                  <a:pt x="138" y="10"/>
                </a:lnTo>
                <a:lnTo>
                  <a:pt x="135" y="7"/>
                </a:lnTo>
                <a:lnTo>
                  <a:pt x="130" y="4"/>
                </a:lnTo>
                <a:lnTo>
                  <a:pt x="125" y="4"/>
                </a:lnTo>
                <a:lnTo>
                  <a:pt x="122" y="4"/>
                </a:lnTo>
                <a:lnTo>
                  <a:pt x="112" y="5"/>
                </a:lnTo>
                <a:lnTo>
                  <a:pt x="103" y="9"/>
                </a:lnTo>
                <a:lnTo>
                  <a:pt x="103" y="9"/>
                </a:lnTo>
                <a:lnTo>
                  <a:pt x="96" y="10"/>
                </a:lnTo>
                <a:lnTo>
                  <a:pt x="89" y="13"/>
                </a:lnTo>
                <a:lnTo>
                  <a:pt x="83" y="15"/>
                </a:lnTo>
                <a:lnTo>
                  <a:pt x="78" y="18"/>
                </a:lnTo>
                <a:lnTo>
                  <a:pt x="69" y="28"/>
                </a:lnTo>
                <a:lnTo>
                  <a:pt x="60" y="39"/>
                </a:lnTo>
                <a:lnTo>
                  <a:pt x="60" y="39"/>
                </a:lnTo>
                <a:lnTo>
                  <a:pt x="52" y="50"/>
                </a:lnTo>
                <a:lnTo>
                  <a:pt x="47" y="61"/>
                </a:lnTo>
                <a:lnTo>
                  <a:pt x="44" y="70"/>
                </a:lnTo>
                <a:lnTo>
                  <a:pt x="44" y="79"/>
                </a:lnTo>
                <a:lnTo>
                  <a:pt x="44" y="79"/>
                </a:lnTo>
                <a:lnTo>
                  <a:pt x="46" y="72"/>
                </a:lnTo>
                <a:lnTo>
                  <a:pt x="50" y="67"/>
                </a:lnTo>
                <a:lnTo>
                  <a:pt x="53" y="65"/>
                </a:lnTo>
                <a:lnTo>
                  <a:pt x="56" y="65"/>
                </a:lnTo>
                <a:lnTo>
                  <a:pt x="56" y="65"/>
                </a:lnTo>
                <a:lnTo>
                  <a:pt x="53" y="75"/>
                </a:lnTo>
                <a:lnTo>
                  <a:pt x="51" y="87"/>
                </a:lnTo>
                <a:lnTo>
                  <a:pt x="47" y="109"/>
                </a:lnTo>
                <a:lnTo>
                  <a:pt x="46" y="132"/>
                </a:lnTo>
                <a:lnTo>
                  <a:pt x="46" y="153"/>
                </a:lnTo>
                <a:lnTo>
                  <a:pt x="46" y="153"/>
                </a:lnTo>
                <a:lnTo>
                  <a:pt x="50" y="115"/>
                </a:lnTo>
                <a:lnTo>
                  <a:pt x="50" y="115"/>
                </a:lnTo>
                <a:lnTo>
                  <a:pt x="52" y="150"/>
                </a:lnTo>
                <a:lnTo>
                  <a:pt x="52" y="150"/>
                </a:lnTo>
                <a:lnTo>
                  <a:pt x="53" y="158"/>
                </a:lnTo>
                <a:lnTo>
                  <a:pt x="55" y="164"/>
                </a:lnTo>
                <a:lnTo>
                  <a:pt x="55" y="171"/>
                </a:lnTo>
                <a:lnTo>
                  <a:pt x="53" y="177"/>
                </a:lnTo>
                <a:lnTo>
                  <a:pt x="52" y="183"/>
                </a:lnTo>
                <a:lnTo>
                  <a:pt x="50" y="187"/>
                </a:lnTo>
                <a:lnTo>
                  <a:pt x="44" y="196"/>
                </a:lnTo>
                <a:lnTo>
                  <a:pt x="44" y="196"/>
                </a:lnTo>
                <a:lnTo>
                  <a:pt x="57" y="183"/>
                </a:lnTo>
                <a:lnTo>
                  <a:pt x="57" y="183"/>
                </a:lnTo>
                <a:lnTo>
                  <a:pt x="59" y="190"/>
                </a:lnTo>
                <a:lnTo>
                  <a:pt x="59" y="190"/>
                </a:lnTo>
                <a:lnTo>
                  <a:pt x="63" y="184"/>
                </a:lnTo>
                <a:lnTo>
                  <a:pt x="63" y="184"/>
                </a:lnTo>
                <a:lnTo>
                  <a:pt x="65" y="196"/>
                </a:lnTo>
                <a:lnTo>
                  <a:pt x="65" y="208"/>
                </a:lnTo>
                <a:lnTo>
                  <a:pt x="63" y="218"/>
                </a:lnTo>
                <a:lnTo>
                  <a:pt x="60" y="229"/>
                </a:lnTo>
                <a:lnTo>
                  <a:pt x="60" y="229"/>
                </a:lnTo>
                <a:lnTo>
                  <a:pt x="64" y="226"/>
                </a:lnTo>
                <a:lnTo>
                  <a:pt x="66" y="223"/>
                </a:lnTo>
                <a:lnTo>
                  <a:pt x="70" y="216"/>
                </a:lnTo>
                <a:lnTo>
                  <a:pt x="72" y="206"/>
                </a:lnTo>
                <a:lnTo>
                  <a:pt x="73" y="198"/>
                </a:lnTo>
                <a:lnTo>
                  <a:pt x="73" y="198"/>
                </a:lnTo>
                <a:lnTo>
                  <a:pt x="78" y="210"/>
                </a:lnTo>
                <a:lnTo>
                  <a:pt x="83" y="222"/>
                </a:lnTo>
                <a:lnTo>
                  <a:pt x="85" y="234"/>
                </a:lnTo>
                <a:lnTo>
                  <a:pt x="85" y="247"/>
                </a:lnTo>
                <a:lnTo>
                  <a:pt x="85" y="247"/>
                </a:lnTo>
                <a:lnTo>
                  <a:pt x="86" y="249"/>
                </a:lnTo>
                <a:lnTo>
                  <a:pt x="86" y="249"/>
                </a:lnTo>
                <a:lnTo>
                  <a:pt x="92" y="250"/>
                </a:lnTo>
                <a:lnTo>
                  <a:pt x="92" y="250"/>
                </a:lnTo>
                <a:lnTo>
                  <a:pt x="95" y="243"/>
                </a:lnTo>
                <a:lnTo>
                  <a:pt x="101" y="241"/>
                </a:lnTo>
                <a:lnTo>
                  <a:pt x="101" y="241"/>
                </a:lnTo>
                <a:lnTo>
                  <a:pt x="102" y="247"/>
                </a:lnTo>
                <a:lnTo>
                  <a:pt x="103" y="254"/>
                </a:lnTo>
                <a:lnTo>
                  <a:pt x="103" y="254"/>
                </a:lnTo>
                <a:lnTo>
                  <a:pt x="108" y="255"/>
                </a:lnTo>
                <a:lnTo>
                  <a:pt x="108" y="255"/>
                </a:lnTo>
                <a:lnTo>
                  <a:pt x="110" y="251"/>
                </a:lnTo>
                <a:lnTo>
                  <a:pt x="110" y="251"/>
                </a:lnTo>
                <a:lnTo>
                  <a:pt x="110" y="256"/>
                </a:lnTo>
                <a:lnTo>
                  <a:pt x="110" y="256"/>
                </a:lnTo>
                <a:lnTo>
                  <a:pt x="112" y="257"/>
                </a:lnTo>
                <a:lnTo>
                  <a:pt x="112" y="257"/>
                </a:lnTo>
                <a:lnTo>
                  <a:pt x="114" y="251"/>
                </a:lnTo>
                <a:lnTo>
                  <a:pt x="114" y="251"/>
                </a:lnTo>
                <a:lnTo>
                  <a:pt x="116" y="258"/>
                </a:lnTo>
                <a:lnTo>
                  <a:pt x="116" y="258"/>
                </a:lnTo>
                <a:lnTo>
                  <a:pt x="120" y="261"/>
                </a:lnTo>
                <a:lnTo>
                  <a:pt x="121" y="261"/>
                </a:lnTo>
                <a:lnTo>
                  <a:pt x="92" y="294"/>
                </a:lnTo>
                <a:lnTo>
                  <a:pt x="122" y="307"/>
                </a:lnTo>
                <a:lnTo>
                  <a:pt x="120" y="309"/>
                </a:lnTo>
                <a:lnTo>
                  <a:pt x="115" y="319"/>
                </a:lnTo>
                <a:lnTo>
                  <a:pt x="110" y="327"/>
                </a:lnTo>
                <a:lnTo>
                  <a:pt x="102" y="334"/>
                </a:lnTo>
                <a:lnTo>
                  <a:pt x="86" y="348"/>
                </a:lnTo>
                <a:lnTo>
                  <a:pt x="71" y="362"/>
                </a:lnTo>
                <a:lnTo>
                  <a:pt x="65" y="369"/>
                </a:lnTo>
                <a:lnTo>
                  <a:pt x="59" y="376"/>
                </a:lnTo>
                <a:lnTo>
                  <a:pt x="55" y="384"/>
                </a:lnTo>
                <a:lnTo>
                  <a:pt x="52" y="392"/>
                </a:lnTo>
                <a:lnTo>
                  <a:pt x="50" y="402"/>
                </a:lnTo>
                <a:lnTo>
                  <a:pt x="50" y="402"/>
                </a:lnTo>
                <a:lnTo>
                  <a:pt x="46" y="419"/>
                </a:lnTo>
                <a:lnTo>
                  <a:pt x="44" y="437"/>
                </a:lnTo>
                <a:lnTo>
                  <a:pt x="40" y="457"/>
                </a:lnTo>
                <a:lnTo>
                  <a:pt x="39" y="477"/>
                </a:lnTo>
                <a:lnTo>
                  <a:pt x="39" y="496"/>
                </a:lnTo>
                <a:lnTo>
                  <a:pt x="40" y="504"/>
                </a:lnTo>
                <a:lnTo>
                  <a:pt x="43" y="510"/>
                </a:lnTo>
                <a:lnTo>
                  <a:pt x="45" y="515"/>
                </a:lnTo>
                <a:lnTo>
                  <a:pt x="49" y="518"/>
                </a:lnTo>
                <a:lnTo>
                  <a:pt x="47" y="544"/>
                </a:lnTo>
                <a:lnTo>
                  <a:pt x="45" y="593"/>
                </a:lnTo>
                <a:lnTo>
                  <a:pt x="44" y="618"/>
                </a:lnTo>
                <a:lnTo>
                  <a:pt x="44" y="645"/>
                </a:lnTo>
                <a:lnTo>
                  <a:pt x="45" y="697"/>
                </a:lnTo>
                <a:lnTo>
                  <a:pt x="44" y="748"/>
                </a:lnTo>
                <a:lnTo>
                  <a:pt x="43" y="772"/>
                </a:lnTo>
                <a:lnTo>
                  <a:pt x="39" y="795"/>
                </a:lnTo>
                <a:lnTo>
                  <a:pt x="38" y="801"/>
                </a:lnTo>
                <a:lnTo>
                  <a:pt x="36" y="805"/>
                </a:lnTo>
                <a:lnTo>
                  <a:pt x="31" y="817"/>
                </a:lnTo>
                <a:lnTo>
                  <a:pt x="26" y="828"/>
                </a:lnTo>
                <a:lnTo>
                  <a:pt x="23" y="834"/>
                </a:lnTo>
                <a:lnTo>
                  <a:pt x="23" y="840"/>
                </a:lnTo>
                <a:lnTo>
                  <a:pt x="23" y="846"/>
                </a:lnTo>
                <a:lnTo>
                  <a:pt x="24" y="853"/>
                </a:lnTo>
                <a:lnTo>
                  <a:pt x="30" y="868"/>
                </a:lnTo>
                <a:lnTo>
                  <a:pt x="34" y="883"/>
                </a:lnTo>
                <a:lnTo>
                  <a:pt x="37" y="899"/>
                </a:lnTo>
                <a:lnTo>
                  <a:pt x="38" y="913"/>
                </a:lnTo>
                <a:lnTo>
                  <a:pt x="38" y="928"/>
                </a:lnTo>
                <a:lnTo>
                  <a:pt x="36" y="958"/>
                </a:lnTo>
                <a:lnTo>
                  <a:pt x="33" y="989"/>
                </a:lnTo>
                <a:lnTo>
                  <a:pt x="33" y="1005"/>
                </a:lnTo>
                <a:lnTo>
                  <a:pt x="32" y="1021"/>
                </a:lnTo>
                <a:lnTo>
                  <a:pt x="34" y="1051"/>
                </a:lnTo>
                <a:lnTo>
                  <a:pt x="37" y="1082"/>
                </a:lnTo>
                <a:lnTo>
                  <a:pt x="42" y="1114"/>
                </a:lnTo>
                <a:lnTo>
                  <a:pt x="45" y="1146"/>
                </a:lnTo>
                <a:lnTo>
                  <a:pt x="47" y="1178"/>
                </a:lnTo>
                <a:lnTo>
                  <a:pt x="49" y="1211"/>
                </a:lnTo>
                <a:lnTo>
                  <a:pt x="52" y="1273"/>
                </a:lnTo>
                <a:lnTo>
                  <a:pt x="55" y="1291"/>
                </a:lnTo>
                <a:lnTo>
                  <a:pt x="60" y="1311"/>
                </a:lnTo>
                <a:lnTo>
                  <a:pt x="65" y="1330"/>
                </a:lnTo>
                <a:lnTo>
                  <a:pt x="69" y="1351"/>
                </a:lnTo>
                <a:lnTo>
                  <a:pt x="70" y="1366"/>
                </a:lnTo>
                <a:lnTo>
                  <a:pt x="71" y="1382"/>
                </a:lnTo>
                <a:lnTo>
                  <a:pt x="72" y="1416"/>
                </a:lnTo>
                <a:lnTo>
                  <a:pt x="75" y="1429"/>
                </a:lnTo>
                <a:lnTo>
                  <a:pt x="78" y="1442"/>
                </a:lnTo>
                <a:lnTo>
                  <a:pt x="81" y="1447"/>
                </a:lnTo>
                <a:lnTo>
                  <a:pt x="84" y="1453"/>
                </a:lnTo>
                <a:lnTo>
                  <a:pt x="88" y="1457"/>
                </a:lnTo>
                <a:lnTo>
                  <a:pt x="94" y="1459"/>
                </a:lnTo>
                <a:lnTo>
                  <a:pt x="85" y="1466"/>
                </a:lnTo>
                <a:lnTo>
                  <a:pt x="76" y="1472"/>
                </a:lnTo>
                <a:lnTo>
                  <a:pt x="65" y="1477"/>
                </a:lnTo>
                <a:lnTo>
                  <a:pt x="53" y="1481"/>
                </a:lnTo>
                <a:lnTo>
                  <a:pt x="30" y="1487"/>
                </a:lnTo>
                <a:lnTo>
                  <a:pt x="17" y="1491"/>
                </a:lnTo>
                <a:lnTo>
                  <a:pt x="5" y="1494"/>
                </a:lnTo>
                <a:lnTo>
                  <a:pt x="3" y="1499"/>
                </a:lnTo>
                <a:lnTo>
                  <a:pt x="1" y="1504"/>
                </a:lnTo>
                <a:lnTo>
                  <a:pt x="0" y="1509"/>
                </a:lnTo>
                <a:lnTo>
                  <a:pt x="1" y="1511"/>
                </a:lnTo>
                <a:lnTo>
                  <a:pt x="1" y="1515"/>
                </a:lnTo>
                <a:lnTo>
                  <a:pt x="1" y="1517"/>
                </a:lnTo>
                <a:lnTo>
                  <a:pt x="5" y="1520"/>
                </a:lnTo>
                <a:lnTo>
                  <a:pt x="12" y="1523"/>
                </a:lnTo>
                <a:lnTo>
                  <a:pt x="19" y="1525"/>
                </a:lnTo>
                <a:lnTo>
                  <a:pt x="30" y="1526"/>
                </a:lnTo>
                <a:lnTo>
                  <a:pt x="43" y="1528"/>
                </a:lnTo>
                <a:lnTo>
                  <a:pt x="68" y="1528"/>
                </a:lnTo>
                <a:lnTo>
                  <a:pt x="97" y="1524"/>
                </a:lnTo>
                <a:lnTo>
                  <a:pt x="125" y="1520"/>
                </a:lnTo>
                <a:lnTo>
                  <a:pt x="150" y="1515"/>
                </a:lnTo>
                <a:lnTo>
                  <a:pt x="161" y="1511"/>
                </a:lnTo>
                <a:lnTo>
                  <a:pt x="169" y="1507"/>
                </a:lnTo>
                <a:lnTo>
                  <a:pt x="167" y="1522"/>
                </a:lnTo>
                <a:lnTo>
                  <a:pt x="167" y="1536"/>
                </a:lnTo>
                <a:lnTo>
                  <a:pt x="168" y="1549"/>
                </a:lnTo>
                <a:lnTo>
                  <a:pt x="173" y="1558"/>
                </a:lnTo>
                <a:lnTo>
                  <a:pt x="179" y="1568"/>
                </a:lnTo>
                <a:lnTo>
                  <a:pt x="188" y="1575"/>
                </a:lnTo>
                <a:lnTo>
                  <a:pt x="196" y="1581"/>
                </a:lnTo>
                <a:lnTo>
                  <a:pt x="209" y="1583"/>
                </a:lnTo>
                <a:lnTo>
                  <a:pt x="219" y="1585"/>
                </a:lnTo>
                <a:lnTo>
                  <a:pt x="225" y="1585"/>
                </a:lnTo>
                <a:lnTo>
                  <a:pt x="231" y="1583"/>
                </a:lnTo>
                <a:lnTo>
                  <a:pt x="239" y="1583"/>
                </a:lnTo>
                <a:lnTo>
                  <a:pt x="245" y="1581"/>
                </a:lnTo>
                <a:lnTo>
                  <a:pt x="251" y="1577"/>
                </a:lnTo>
                <a:lnTo>
                  <a:pt x="257" y="1575"/>
                </a:lnTo>
                <a:lnTo>
                  <a:pt x="261" y="1571"/>
                </a:lnTo>
                <a:lnTo>
                  <a:pt x="265" y="1567"/>
                </a:lnTo>
                <a:lnTo>
                  <a:pt x="270" y="1561"/>
                </a:lnTo>
                <a:lnTo>
                  <a:pt x="272" y="1556"/>
                </a:lnTo>
                <a:lnTo>
                  <a:pt x="273" y="1550"/>
                </a:lnTo>
                <a:lnTo>
                  <a:pt x="276" y="1542"/>
                </a:lnTo>
                <a:lnTo>
                  <a:pt x="276" y="1526"/>
                </a:lnTo>
                <a:lnTo>
                  <a:pt x="274" y="1509"/>
                </a:lnTo>
                <a:lnTo>
                  <a:pt x="271" y="1489"/>
                </a:lnTo>
                <a:lnTo>
                  <a:pt x="270" y="1485"/>
                </a:lnTo>
                <a:lnTo>
                  <a:pt x="270" y="1483"/>
                </a:lnTo>
                <a:lnTo>
                  <a:pt x="271" y="1479"/>
                </a:lnTo>
                <a:lnTo>
                  <a:pt x="272" y="1478"/>
                </a:lnTo>
                <a:lnTo>
                  <a:pt x="283" y="1471"/>
                </a:lnTo>
                <a:lnTo>
                  <a:pt x="284" y="1470"/>
                </a:lnTo>
                <a:lnTo>
                  <a:pt x="286" y="1465"/>
                </a:lnTo>
                <a:lnTo>
                  <a:pt x="289" y="1444"/>
                </a:lnTo>
                <a:lnTo>
                  <a:pt x="291" y="1377"/>
                </a:lnTo>
                <a:lnTo>
                  <a:pt x="293" y="1296"/>
                </a:lnTo>
                <a:lnTo>
                  <a:pt x="297" y="1224"/>
                </a:lnTo>
                <a:lnTo>
                  <a:pt x="299" y="1169"/>
                </a:lnTo>
                <a:lnTo>
                  <a:pt x="299" y="1117"/>
                </a:lnTo>
                <a:lnTo>
                  <a:pt x="299" y="1016"/>
                </a:lnTo>
                <a:lnTo>
                  <a:pt x="299" y="915"/>
                </a:lnTo>
                <a:lnTo>
                  <a:pt x="302" y="863"/>
                </a:lnTo>
                <a:lnTo>
                  <a:pt x="304" y="809"/>
                </a:lnTo>
                <a:lnTo>
                  <a:pt x="310" y="803"/>
                </a:lnTo>
                <a:lnTo>
                  <a:pt x="316" y="796"/>
                </a:lnTo>
                <a:lnTo>
                  <a:pt x="335" y="784"/>
                </a:lnTo>
                <a:lnTo>
                  <a:pt x="342" y="777"/>
                </a:lnTo>
                <a:lnTo>
                  <a:pt x="348" y="771"/>
                </a:lnTo>
                <a:lnTo>
                  <a:pt x="354" y="763"/>
                </a:lnTo>
                <a:lnTo>
                  <a:pt x="355" y="759"/>
                </a:lnTo>
                <a:lnTo>
                  <a:pt x="356" y="757"/>
                </a:lnTo>
                <a:lnTo>
                  <a:pt x="355" y="742"/>
                </a:lnTo>
                <a:lnTo>
                  <a:pt x="356" y="727"/>
                </a:lnTo>
                <a:lnTo>
                  <a:pt x="357" y="713"/>
                </a:lnTo>
                <a:lnTo>
                  <a:pt x="358" y="701"/>
                </a:lnTo>
                <a:lnTo>
                  <a:pt x="364" y="677"/>
                </a:lnTo>
                <a:lnTo>
                  <a:pt x="371" y="655"/>
                </a:lnTo>
                <a:lnTo>
                  <a:pt x="387" y="610"/>
                </a:lnTo>
                <a:lnTo>
                  <a:pt x="393" y="588"/>
                </a:lnTo>
                <a:lnTo>
                  <a:pt x="396" y="563"/>
                </a:lnTo>
                <a:lnTo>
                  <a:pt x="400" y="557"/>
                </a:lnTo>
                <a:lnTo>
                  <a:pt x="400" y="550"/>
                </a:lnTo>
                <a:lnTo>
                  <a:pt x="400" y="538"/>
                </a:lnTo>
                <a:lnTo>
                  <a:pt x="397" y="525"/>
                </a:lnTo>
                <a:lnTo>
                  <a:pt x="396" y="5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500"/>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500"/>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500"/>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Black" pitchFamily="34" charset="0"/>
        </a:defRPr>
      </a:lvl2pPr>
      <a:lvl3pPr algn="l" rtl="0" eaLnBrk="1" fontAlgn="base" hangingPunct="1">
        <a:spcBef>
          <a:spcPct val="0"/>
        </a:spcBef>
        <a:spcAft>
          <a:spcPct val="0"/>
        </a:spcAft>
        <a:defRPr sz="2600">
          <a:solidFill>
            <a:schemeClr val="bg1"/>
          </a:solidFill>
          <a:latin typeface="Arial Black" pitchFamily="34" charset="0"/>
        </a:defRPr>
      </a:lvl3pPr>
      <a:lvl4pPr algn="l" rtl="0" eaLnBrk="1" fontAlgn="base" hangingPunct="1">
        <a:spcBef>
          <a:spcPct val="0"/>
        </a:spcBef>
        <a:spcAft>
          <a:spcPct val="0"/>
        </a:spcAft>
        <a:defRPr sz="2600">
          <a:solidFill>
            <a:schemeClr val="bg1"/>
          </a:solidFill>
          <a:latin typeface="Arial Black" pitchFamily="34" charset="0"/>
        </a:defRPr>
      </a:lvl4pPr>
      <a:lvl5pPr algn="l" rtl="0" eaLnBrk="1" fontAlgn="base" hangingPunct="1">
        <a:spcBef>
          <a:spcPct val="0"/>
        </a:spcBef>
        <a:spcAft>
          <a:spcPct val="0"/>
        </a:spcAft>
        <a:defRPr sz="2600">
          <a:solidFill>
            <a:schemeClr val="bg1"/>
          </a:solidFill>
          <a:latin typeface="Arial Black" pitchFamily="34" charset="0"/>
        </a:defRPr>
      </a:lvl5pPr>
      <a:lvl6pPr marL="457200" algn="l" rtl="0" eaLnBrk="1" fontAlgn="base" hangingPunct="1">
        <a:spcBef>
          <a:spcPct val="0"/>
        </a:spcBef>
        <a:spcAft>
          <a:spcPct val="0"/>
        </a:spcAft>
        <a:defRPr sz="2600">
          <a:solidFill>
            <a:schemeClr val="bg1"/>
          </a:solidFill>
          <a:latin typeface="Arial Black" pitchFamily="34" charset="0"/>
        </a:defRPr>
      </a:lvl6pPr>
      <a:lvl7pPr marL="914400" algn="l" rtl="0" eaLnBrk="1" fontAlgn="base" hangingPunct="1">
        <a:spcBef>
          <a:spcPct val="0"/>
        </a:spcBef>
        <a:spcAft>
          <a:spcPct val="0"/>
        </a:spcAft>
        <a:defRPr sz="2600">
          <a:solidFill>
            <a:schemeClr val="bg1"/>
          </a:solidFill>
          <a:latin typeface="Arial Black" pitchFamily="34" charset="0"/>
        </a:defRPr>
      </a:lvl7pPr>
      <a:lvl8pPr marL="1371600" algn="l" rtl="0" eaLnBrk="1" fontAlgn="base" hangingPunct="1">
        <a:spcBef>
          <a:spcPct val="0"/>
        </a:spcBef>
        <a:spcAft>
          <a:spcPct val="0"/>
        </a:spcAft>
        <a:defRPr sz="2600">
          <a:solidFill>
            <a:schemeClr val="bg1"/>
          </a:solidFill>
          <a:latin typeface="Arial Black" pitchFamily="34" charset="0"/>
        </a:defRPr>
      </a:lvl8pPr>
      <a:lvl9pPr marL="1828800" algn="l" rtl="0" eaLnBrk="1" fontAlgn="base" hangingPunct="1">
        <a:spcBef>
          <a:spcPct val="0"/>
        </a:spcBef>
        <a:spcAft>
          <a:spcPct val="0"/>
        </a:spcAft>
        <a:defRPr sz="26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sz="24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b="1">
          <a:solidFill>
            <a:schemeClr val="bg1"/>
          </a:solidFill>
          <a:latin typeface="+mn-lt"/>
        </a:defRPr>
      </a:lvl3pPr>
      <a:lvl4pPr marL="1600200" indent="-228600" algn="l" rtl="0" eaLnBrk="1" fontAlgn="base" hangingPunct="1">
        <a:spcBef>
          <a:spcPct val="20000"/>
        </a:spcBef>
        <a:spcAft>
          <a:spcPct val="0"/>
        </a:spcAft>
        <a:buChar char="–"/>
        <a:defRPr sz="2400" b="1">
          <a:solidFill>
            <a:schemeClr val="bg1"/>
          </a:solidFill>
          <a:latin typeface="+mn-lt"/>
        </a:defRPr>
      </a:lvl4pPr>
      <a:lvl5pPr marL="2057400" indent="-228600" algn="l" rtl="0" eaLnBrk="1" fontAlgn="base" hangingPunct="1">
        <a:spcBef>
          <a:spcPct val="20000"/>
        </a:spcBef>
        <a:spcAft>
          <a:spcPct val="0"/>
        </a:spcAft>
        <a:buChar char="»"/>
        <a:defRPr sz="2400" b="1">
          <a:solidFill>
            <a:schemeClr val="bg1"/>
          </a:solidFill>
          <a:latin typeface="+mn-lt"/>
        </a:defRPr>
      </a:lvl5pPr>
      <a:lvl6pPr marL="2514600" indent="-228600" algn="l" rtl="0" eaLnBrk="1" fontAlgn="base" hangingPunct="1">
        <a:spcBef>
          <a:spcPct val="20000"/>
        </a:spcBef>
        <a:spcAft>
          <a:spcPct val="0"/>
        </a:spcAft>
        <a:buChar char="»"/>
        <a:defRPr sz="2400" b="1">
          <a:solidFill>
            <a:schemeClr val="bg1"/>
          </a:solidFill>
          <a:latin typeface="+mn-lt"/>
        </a:defRPr>
      </a:lvl6pPr>
      <a:lvl7pPr marL="2971800" indent="-228600" algn="l" rtl="0" eaLnBrk="1" fontAlgn="base" hangingPunct="1">
        <a:spcBef>
          <a:spcPct val="20000"/>
        </a:spcBef>
        <a:spcAft>
          <a:spcPct val="0"/>
        </a:spcAft>
        <a:buChar char="»"/>
        <a:defRPr sz="2400" b="1">
          <a:solidFill>
            <a:schemeClr val="bg1"/>
          </a:solidFill>
          <a:latin typeface="+mn-lt"/>
        </a:defRPr>
      </a:lvl7pPr>
      <a:lvl8pPr marL="3429000" indent="-228600" algn="l" rtl="0" eaLnBrk="1" fontAlgn="base" hangingPunct="1">
        <a:spcBef>
          <a:spcPct val="20000"/>
        </a:spcBef>
        <a:spcAft>
          <a:spcPct val="0"/>
        </a:spcAft>
        <a:buChar char="»"/>
        <a:defRPr sz="2400" b="1">
          <a:solidFill>
            <a:schemeClr val="bg1"/>
          </a:solidFill>
          <a:latin typeface="+mn-lt"/>
        </a:defRPr>
      </a:lvl8pPr>
      <a:lvl9pPr marL="3886200" indent="-228600" algn="l" rtl="0" eaLnBrk="1" fontAlgn="base" hangingPunct="1">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387"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16388"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Beyond Bullet Points</a:t>
            </a:r>
          </a:p>
        </p:txBody>
      </p:sp>
      <p:sp>
        <p:nvSpPr>
          <p:cNvPr id="16393"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Slides</a:t>
            </a:r>
          </a:p>
        </p:txBody>
      </p:sp>
      <p:sp>
        <p:nvSpPr>
          <p:cNvPr id="16394"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Training</a:t>
            </a:r>
          </a:p>
        </p:txBody>
      </p:sp>
      <p:pic>
        <p:nvPicPr>
          <p:cNvPr id="16395"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16396"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7A5E82-F407-488B-98EE-66C150A0AD83}" type="datetimeFigureOut">
              <a:rPr lang="en-US" smtClean="0"/>
              <a:pPr/>
              <a:t>3/28/2016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DDB177C-70C1-4F56-A631-2251516C068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52373"/>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gif"/><Relationship Id="rId4" Type="http://schemas.microsoft.com/office/2007/relationships/hdphoto" Target="../media/hdphoto1.wdp"/><Relationship Id="rId9" Type="http://schemas.openxmlformats.org/officeDocument/2006/relationships/image" Target="../media/image2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 Id="rId4" Type="http://schemas.openxmlformats.org/officeDocument/2006/relationships/image" Target="../media/image3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61.wmf"/><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65.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72.gif"/><Relationship Id="rId4" Type="http://schemas.openxmlformats.org/officeDocument/2006/relationships/image" Target="../media/image71.wmf"/></Relationships>
</file>

<file path=ppt/slides/_rels/slide4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75.jpe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78.jpe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http://www.cobbk12.org/mtview/assessment.aspx"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hyperlink" Target="http://learnoas.ctb.com/G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21.gif"/></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s://wbte.drcedirect.com/GA/portals/ga"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8" Type="http://schemas.openxmlformats.org/officeDocument/2006/relationships/hyperlink" Target="mailto:thompra@fichmond.k12.ga.us" TargetMode="Externa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hyperlink" Target="mailto:nixonva@richmond.k12.ga.us" TargetMode="External"/><Relationship Id="rId7" Type="http://schemas.openxmlformats.org/officeDocument/2006/relationships/hyperlink" Target="mailto:willith@richmond.k12.ga.us" TargetMode="External"/><Relationship Id="rId12" Type="http://schemas.openxmlformats.org/officeDocument/2006/relationships/image" Target="../media/image16.jpeg"/><Relationship Id="rId17" Type="http://schemas.openxmlformats.org/officeDocument/2006/relationships/image" Target="../media/image21.gif"/><Relationship Id="rId2" Type="http://schemas.openxmlformats.org/officeDocument/2006/relationships/hyperlink" Target="mailto:fryerla@richmond.k12.ga.us" TargetMode="External"/><Relationship Id="rId16"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hyperlink" Target="mailto:jennire@richmond.k12.ga.us" TargetMode="External"/><Relationship Id="rId11" Type="http://schemas.microsoft.com/office/2007/relationships/hdphoto" Target="../media/hdphoto1.wdp"/><Relationship Id="rId5" Type="http://schemas.openxmlformats.org/officeDocument/2006/relationships/hyperlink" Target="mailto:palmede@richmond.k12.ga.us" TargetMode="External"/><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hyperlink" Target="mailto:murphdi@richmond.k12.ga.us" TargetMode="External"/><Relationship Id="rId9" Type="http://schemas.openxmlformats.org/officeDocument/2006/relationships/image" Target="../media/image14.png"/><Relationship Id="rId1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23.xml"/><Relationship Id="rId4" Type="http://schemas.openxmlformats.org/officeDocument/2006/relationships/image" Target="../media/image95.jpeg"/></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gif"/><Relationship Id="rId4" Type="http://schemas.microsoft.com/office/2007/relationships/hdphoto" Target="../media/hdphoto1.wdp"/><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0"/>
            <a:ext cx="5410200" cy="1862048"/>
          </a:xfrm>
          <a:prstGeom prst="rect">
            <a:avLst/>
          </a:prstGeom>
          <a:noFill/>
        </p:spPr>
        <p:txBody>
          <a:bodyPr wrap="square" rtlCol="0">
            <a:spAutoFit/>
          </a:bodyPr>
          <a:lstStyle/>
          <a:p>
            <a:r>
              <a:rPr lang="en-US" sz="11500" b="1" dirty="0" smtClean="0">
                <a:solidFill>
                  <a:srgbClr val="00B050"/>
                </a:solidFill>
                <a:effectLst>
                  <a:outerShdw blurRad="38100" dist="38100" dir="2700000" algn="tl">
                    <a:srgbClr val="000000">
                      <a:alpha val="43137"/>
                    </a:srgbClr>
                  </a:outerShdw>
                </a:effectLst>
                <a:latin typeface="Script MT Bold" panose="03040602040607080904" pitchFamily="66" charset="0"/>
              </a:rPr>
              <a:t>Welcome</a:t>
            </a:r>
            <a:endParaRPr lang="en-US" sz="11500" b="1" dirty="0">
              <a:solidFill>
                <a:srgbClr val="00B050"/>
              </a:solidFill>
              <a:effectLst>
                <a:outerShdw blurRad="38100" dist="38100" dir="2700000" algn="tl">
                  <a:srgbClr val="000000">
                    <a:alpha val="43137"/>
                  </a:srgbClr>
                </a:outerShdw>
              </a:effectLst>
              <a:latin typeface="Script MT Bold" panose="03040602040607080904" pitchFamily="66" charset="0"/>
            </a:endParaRPr>
          </a:p>
        </p:txBody>
      </p:sp>
      <p:sp>
        <p:nvSpPr>
          <p:cNvPr id="6" name="TextBox 5"/>
          <p:cNvSpPr txBox="1"/>
          <p:nvPr/>
        </p:nvSpPr>
        <p:spPr>
          <a:xfrm>
            <a:off x="381001" y="1558528"/>
            <a:ext cx="8229600" cy="3877985"/>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Georgia Milestones Assessment Training </a:t>
            </a:r>
          </a:p>
          <a:p>
            <a:pPr algn="ctr"/>
            <a:endParaRPr lang="en-US" sz="2800" b="1" dirty="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March  28, 2016</a:t>
            </a:r>
          </a:p>
          <a:p>
            <a:pPr algn="ctr"/>
            <a:endParaRPr lang="en-US" sz="2400" b="1" dirty="0" smtClean="0">
              <a:solidFill>
                <a:srgbClr val="00CC00"/>
              </a:solidFill>
              <a:effectLst>
                <a:outerShdw blurRad="38100" dist="38100" dir="2700000" algn="tl">
                  <a:srgbClr val="000000">
                    <a:alpha val="43137"/>
                  </a:srgbClr>
                </a:outerShdw>
              </a:effectLst>
            </a:endParaRPr>
          </a:p>
          <a:p>
            <a:pPr algn="ctr"/>
            <a:r>
              <a:rPr lang="en-US" sz="2800" b="1" dirty="0" smtClean="0">
                <a:solidFill>
                  <a:schemeClr val="accent6">
                    <a:lumMod val="50000"/>
                  </a:schemeClr>
                </a:solidFill>
                <a:effectLst>
                  <a:outerShdw blurRad="38100" dist="38100" dir="2700000" algn="tl">
                    <a:srgbClr val="000000">
                      <a:alpha val="43137"/>
                    </a:srgbClr>
                  </a:outerShdw>
                </a:effectLst>
              </a:rPr>
              <a:t>Presented At</a:t>
            </a:r>
          </a:p>
          <a:p>
            <a:pPr algn="ctr"/>
            <a:endParaRPr lang="en-US" sz="2800" b="1" dirty="0">
              <a:solidFill>
                <a:schemeClr val="accent6">
                  <a:lumMod val="50000"/>
                </a:schemeClr>
              </a:solidFill>
              <a:effectLst>
                <a:outerShdw blurRad="38100" dist="38100" dir="2700000" algn="tl">
                  <a:srgbClr val="000000">
                    <a:alpha val="43137"/>
                  </a:srgbClr>
                </a:outerShdw>
              </a:effectLst>
            </a:endParaRPr>
          </a:p>
          <a:p>
            <a:pPr algn="ctr"/>
            <a:r>
              <a:rPr lang="en-US" sz="2800" b="1" dirty="0" smtClean="0">
                <a:solidFill>
                  <a:srgbClr val="00B050"/>
                </a:solidFill>
                <a:effectLst>
                  <a:outerShdw blurRad="38100" dist="38100" dir="2700000" algn="tl">
                    <a:srgbClr val="000000">
                      <a:alpha val="43137"/>
                    </a:srgbClr>
                  </a:outerShdw>
                </a:effectLst>
              </a:rPr>
              <a:t>T.W. JOSEY HIGH SCHOOL</a:t>
            </a:r>
          </a:p>
          <a:p>
            <a:pPr algn="ctr"/>
            <a:endParaRPr lang="en-US" sz="2800" b="1" dirty="0">
              <a:solidFill>
                <a:srgbClr val="7030A0"/>
              </a:solidFill>
              <a:effectLst>
                <a:outerShdw blurRad="38100" dist="38100" dir="2700000" algn="tl">
                  <a:srgbClr val="000000">
                    <a:alpha val="43137"/>
                  </a:srgbClr>
                </a:outerShdw>
              </a:effectLst>
            </a:endParaRPr>
          </a:p>
          <a:p>
            <a:endParaRPr lang="en-US" dirty="0"/>
          </a:p>
        </p:txBody>
      </p:sp>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descr="C:\Users\sampssa\Downloads\image002.png"/>
          <p:cNvPicPr/>
          <p:nvPr/>
        </p:nvPicPr>
        <p:blipFill>
          <a:blip r:embed="rId2">
            <a:extLst>
              <a:ext uri="{28A0092B-C50C-407E-A947-70E740481C1C}">
                <a14:useLocalDpi xmlns:a14="http://schemas.microsoft.com/office/drawing/2010/main" val="0"/>
              </a:ext>
            </a:extLst>
          </a:blip>
          <a:stretch>
            <a:fillRect/>
          </a:stretch>
        </p:blipFill>
        <p:spPr bwMode="auto">
          <a:xfrm>
            <a:off x="6629400" y="5093032"/>
            <a:ext cx="911423" cy="992089"/>
          </a:xfrm>
          <a:prstGeom prst="rect">
            <a:avLst/>
          </a:prstGeom>
          <a:noFill/>
          <a:ln>
            <a:noFill/>
          </a:ln>
        </p:spPr>
      </p:pic>
      <p:sp>
        <p:nvSpPr>
          <p:cNvPr id="11" name="AutoShape 14" descr="https://outlook.office.com/owa/service.svc/s/GetFileAttachment?id=AAMkAGJhYjk3ZTMzLWY0ZTAtNGYwOC1hNTM0LTI0OTUwYWE0NmZjNQBGAAAAAAA61QapXBdLTY9XKqX3PPSRBwB3x5OojIlYTYh%2FavtmW%2B27AAABIzhZAADqJ3zw6BBwSorO%2Fv%2B8syhkAAAAEBW8AAABEgAQAE%2B5taCWtDFHlwsmYTzNfEM%3D&amp;X-OWA-CANARY=mEE7uGyEckuGPcNUym05FnBOs3LdU9MYKFsd4EdXpaoqYi2zaYubsyg6EpyifS1U72Bm6rowSE8."/>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155574" y="2464261"/>
            <a:ext cx="1292225" cy="1033259"/>
          </a:xfrm>
          <a:prstGeom prst="rect">
            <a:avLst/>
          </a:prstGeom>
          <a:noFill/>
          <a:ln w="9525">
            <a:noFill/>
            <a:miter lim="800000"/>
            <a:headEnd/>
            <a:tailEnd/>
          </a:ln>
        </p:spPr>
      </p:pic>
      <p:grpSp>
        <p:nvGrpSpPr>
          <p:cNvPr id="23" name="Group 22"/>
          <p:cNvGrpSpPr/>
          <p:nvPr/>
        </p:nvGrpSpPr>
        <p:grpSpPr>
          <a:xfrm>
            <a:off x="652581" y="3581400"/>
            <a:ext cx="947619" cy="1222177"/>
            <a:chOff x="1371600" y="5181600"/>
            <a:chExt cx="947619" cy="1222177"/>
          </a:xfrm>
        </p:grpSpPr>
        <p:pic>
          <p:nvPicPr>
            <p:cNvPr id="1040" name="Picture 16" descr="Wilkinson Gardens Elementary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5257800"/>
              <a:ext cx="947619" cy="10074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1600" y="51816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Wilkinson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1371600" y="60960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Gardens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4" name="Group 23"/>
          <p:cNvGrpSpPr/>
          <p:nvPr/>
        </p:nvGrpSpPr>
        <p:grpSpPr>
          <a:xfrm>
            <a:off x="1447800" y="4725888"/>
            <a:ext cx="1032792" cy="1359233"/>
            <a:chOff x="2395419" y="5178623"/>
            <a:chExt cx="947619" cy="1145977"/>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619" y="5512133"/>
              <a:ext cx="838201" cy="812467"/>
            </a:xfrm>
            <a:prstGeom prst="rect">
              <a:avLst/>
            </a:prstGeom>
          </p:spPr>
        </p:pic>
        <p:sp>
          <p:nvSpPr>
            <p:cNvPr id="19" name="Rectangle 18"/>
            <p:cNvSpPr/>
            <p:nvPr/>
          </p:nvSpPr>
          <p:spPr>
            <a:xfrm>
              <a:off x="2395419" y="5178623"/>
              <a:ext cx="947619" cy="307777"/>
            </a:xfrm>
            <a:prstGeom prst="rect">
              <a:avLst/>
            </a:prstGeom>
            <a:noFill/>
          </p:spPr>
          <p:txBody>
            <a:bodyPr wrap="square" lIns="91440" tIns="45720" rIns="91440" bIns="45720">
              <a:spAutoFit/>
            </a:bodyPr>
            <a:lstStyle/>
            <a:p>
              <a:pPr algn="ctr"/>
              <a:r>
                <a:rPr lang="en-US" sz="1400" b="1" cap="none" spc="0" dirty="0" err="1" smtClean="0">
                  <a:ln w="1905"/>
                  <a:effectLst>
                    <a:innerShdw blurRad="69850" dist="43180" dir="5400000">
                      <a:srgbClr val="000000">
                        <a:alpha val="65000"/>
                      </a:srgbClr>
                    </a:innerShdw>
                  </a:effectLst>
                </a:rPr>
                <a:t>Wheeless</a:t>
              </a:r>
              <a:endParaRPr lang="en-US" sz="5400" b="1" cap="none" spc="0" dirty="0">
                <a:ln w="1905"/>
                <a:effectLst>
                  <a:innerShdw blurRad="69850" dist="43180" dir="5400000">
                    <a:srgbClr val="000000">
                      <a:alpha val="65000"/>
                    </a:srgbClr>
                  </a:innerShdw>
                </a:effectLst>
              </a:endParaRPr>
            </a:p>
          </p:txBody>
        </p:sp>
      </p:grpSp>
      <p:grpSp>
        <p:nvGrpSpPr>
          <p:cNvPr id="26" name="Group 25"/>
          <p:cNvGrpSpPr/>
          <p:nvPr/>
        </p:nvGrpSpPr>
        <p:grpSpPr>
          <a:xfrm>
            <a:off x="7239000" y="3733800"/>
            <a:ext cx="1118549" cy="1182997"/>
            <a:chOff x="6882451" y="5178623"/>
            <a:chExt cx="1118549" cy="1182997"/>
          </a:xfrm>
        </p:grpSpPr>
        <p:pic>
          <p:nvPicPr>
            <p:cNvPr id="1044" name="Picture 20" descr="Alternative Education School at Lam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2706" y="5486400"/>
              <a:ext cx="932094" cy="8752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882451" y="5178623"/>
              <a:ext cx="1118549" cy="307777"/>
            </a:xfrm>
            <a:prstGeom prst="rect">
              <a:avLst/>
            </a:prstGeom>
            <a:noFill/>
          </p:spPr>
          <p:txBody>
            <a:bodyPr wrap="square" lIns="91440" tIns="45720" rIns="91440" bIns="45720">
              <a:spAutoFit/>
            </a:bodyPr>
            <a:lstStyle/>
            <a:p>
              <a:pPr algn="ctr"/>
              <a:r>
                <a:rPr lang="en-US" sz="1400" b="1" cap="none" spc="0"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rPr>
                <a:t>Alternative</a:t>
              </a:r>
              <a:endParaRPr lang="en-US" sz="5400" b="1" cap="none" spc="0"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endParaRPr>
            </a:p>
          </p:txBody>
        </p:sp>
      </p:grpSp>
      <p:sp>
        <p:nvSpPr>
          <p:cNvPr id="15" name="AutoShape 22"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4"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6"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0601" y="5032178"/>
            <a:ext cx="1295400" cy="1295400"/>
          </a:xfrm>
          <a:prstGeom prst="rect">
            <a:avLst/>
          </a:prstGeom>
        </p:spPr>
      </p:pic>
      <p:grpSp>
        <p:nvGrpSpPr>
          <p:cNvPr id="27" name="Group 26"/>
          <p:cNvGrpSpPr/>
          <p:nvPr/>
        </p:nvGrpSpPr>
        <p:grpSpPr>
          <a:xfrm>
            <a:off x="7739836" y="2286001"/>
            <a:ext cx="1284984" cy="1371600"/>
            <a:chOff x="7739836" y="2286001"/>
            <a:chExt cx="1284984" cy="1371600"/>
          </a:xfrm>
        </p:grpSpPr>
        <p:sp>
          <p:nvSpPr>
            <p:cNvPr id="18" name="Rectangle 17"/>
            <p:cNvSpPr/>
            <p:nvPr/>
          </p:nvSpPr>
          <p:spPr>
            <a:xfrm>
              <a:off x="7739836" y="2286001"/>
              <a:ext cx="1284984" cy="356520"/>
            </a:xfrm>
            <a:prstGeom prst="rect">
              <a:avLst/>
            </a:prstGeom>
            <a:noFill/>
          </p:spPr>
          <p:txBody>
            <a:bodyPr wrap="square" lIns="91440" tIns="45720" rIns="91440" bIns="45720">
              <a:spAutoFit/>
            </a:bodyPr>
            <a:lstStyle/>
            <a:p>
              <a:pPr algn="ctr"/>
              <a:r>
                <a:rPr lang="en-US" sz="1400" b="1" cap="none" spc="0" dirty="0" smtClean="0">
                  <a:ln w="1905"/>
                  <a:blipFill>
                    <a:blip r:embed="rId9"/>
                    <a:tile tx="0" ty="0" sx="100000" sy="100000" flip="none" algn="tl"/>
                  </a:blipFill>
                  <a:effectLst>
                    <a:innerShdw blurRad="69850" dist="43180" dir="5400000">
                      <a:srgbClr val="000000">
                        <a:alpha val="65000"/>
                      </a:srgbClr>
                    </a:innerShdw>
                  </a:effectLst>
                </a:rPr>
                <a:t>T. W. Josey</a:t>
              </a:r>
              <a:endParaRPr lang="en-US" sz="5400" b="1" cap="none" spc="0" dirty="0">
                <a:ln w="1905"/>
                <a:blipFill>
                  <a:blip r:embed="rId9"/>
                  <a:tile tx="0" ty="0" sx="100000" sy="100000" flip="none" algn="tl"/>
                </a:blipFill>
                <a:effectLst>
                  <a:innerShdw blurRad="69850" dist="43180" dir="5400000">
                    <a:srgbClr val="000000">
                      <a:alpha val="65000"/>
                    </a:srgbClr>
                  </a:innerShdw>
                </a:effectLst>
              </a:endParaRPr>
            </a:p>
          </p:txBody>
        </p:sp>
        <p:pic>
          <p:nvPicPr>
            <p:cNvPr id="1052" name="Picture 28" descr="http://eaglesolidsurface.co.uk/wp-content/themes/devdmbootstrap3-child/images/eagle-logo-20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2160" y="2554253"/>
              <a:ext cx="1112660" cy="11033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3016840" y="4995446"/>
            <a:ext cx="1555160" cy="1252954"/>
            <a:chOff x="3016840" y="4995446"/>
            <a:chExt cx="1555160" cy="1252954"/>
          </a:xfrm>
        </p:grpSpPr>
        <p:sp>
          <p:nvSpPr>
            <p:cNvPr id="31" name="Rectangle 30"/>
            <p:cNvSpPr/>
            <p:nvPr/>
          </p:nvSpPr>
          <p:spPr>
            <a:xfrm>
              <a:off x="3016840" y="4995446"/>
              <a:ext cx="1555160" cy="338554"/>
            </a:xfrm>
            <a:prstGeom prst="rect">
              <a:avLst/>
            </a:prstGeom>
            <a:noFill/>
          </p:spPr>
          <p:txBody>
            <a:bodyPr wrap="square" lIns="91440" tIns="45720" rIns="91440" bIns="45720">
              <a:spAutoFit/>
            </a:bodyPr>
            <a:lstStyle/>
            <a:p>
              <a:pPr algn="ctr"/>
              <a:r>
                <a:rPr lang="en-US" sz="1600" b="1" cap="none" spc="0" dirty="0" smtClean="0">
                  <a:ln w="1905"/>
                  <a:blipFill>
                    <a:blip r:embed="rId9"/>
                    <a:tile tx="0" ty="0" sx="100000" sy="100000" flip="none" algn="tl"/>
                  </a:blipFill>
                  <a:effectLst>
                    <a:innerShdw blurRad="69850" dist="43180" dir="5400000">
                      <a:srgbClr val="000000">
                        <a:alpha val="65000"/>
                      </a:srgbClr>
                    </a:innerShdw>
                  </a:effectLst>
                </a:rPr>
                <a:t>Jenkins White</a:t>
              </a:r>
              <a:endParaRPr lang="en-US" sz="1600" b="1" cap="none" spc="0" dirty="0">
                <a:ln w="1905"/>
                <a:blipFill>
                  <a:blip r:embed="rId9"/>
                  <a:tile tx="0" ty="0" sx="100000" sy="100000" flip="none" algn="tl"/>
                </a:blipFill>
                <a:effectLst>
                  <a:innerShdw blurRad="69850" dist="43180" dir="5400000">
                    <a:srgbClr val="000000">
                      <a:alpha val="65000"/>
                    </a:srgbClr>
                  </a:innerShdw>
                </a:effectLst>
              </a:endParaRPr>
            </a:p>
          </p:txBody>
        </p:sp>
        <p:pic>
          <p:nvPicPr>
            <p:cNvPr id="32" name="Picture 31" descr="https://encrypted-tbn3.gstatic.com/images?q=tbn:ANd9GcShXPi3oCEblf59EKjPz7oEIAYtEonf8JTZO-YSOIUixczjEt9Z"/>
            <p:cNvPicPr/>
            <p:nvPr/>
          </p:nvPicPr>
          <p:blipFill>
            <a:blip r:embed="rId11">
              <a:extLst>
                <a:ext uri="{28A0092B-C50C-407E-A947-70E740481C1C}">
                  <a14:useLocalDpi xmlns:a14="http://schemas.microsoft.com/office/drawing/2010/main" val="0"/>
                </a:ext>
              </a:extLst>
            </a:blip>
            <a:srcRect/>
            <a:stretch>
              <a:fillRect/>
            </a:stretch>
          </p:blipFill>
          <p:spPr bwMode="auto">
            <a:xfrm>
              <a:off x="3325116" y="5390158"/>
              <a:ext cx="966305" cy="858242"/>
            </a:xfrm>
            <a:prstGeom prst="rect">
              <a:avLst/>
            </a:prstGeom>
            <a:noFill/>
            <a:ln>
              <a:noFill/>
            </a:ln>
          </p:spPr>
        </p:pic>
      </p:grpSp>
    </p:spTree>
    <p:extLst>
      <p:ext uri="{BB962C8B-B14F-4D97-AF65-F5344CB8AC3E}">
        <p14:creationId xmlns:p14="http://schemas.microsoft.com/office/powerpoint/2010/main" val="297747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762000"/>
          </a:xfrm>
          <a:solidFill>
            <a:srgbClr val="FFFF00"/>
          </a:solidFill>
          <a:ln>
            <a:solidFill>
              <a:srgbClr val="00B050"/>
            </a:solidFill>
          </a:ln>
        </p:spPr>
        <p:txBody>
          <a:bodyPr>
            <a:normAutofit fontScale="90000"/>
          </a:bodyPr>
          <a:lstStyle/>
          <a:p>
            <a:pPr algn="ctr"/>
            <a:r>
              <a:rPr lang="en-US" b="1" dirty="0" smtClean="0">
                <a:solidFill>
                  <a:srgbClr val="00CC00"/>
                </a:solidFill>
              </a:rPr>
              <a:t>Georgia Milestones TEST Schedule</a:t>
            </a:r>
            <a:endParaRPr lang="en-US" b="1" dirty="0">
              <a:solidFill>
                <a:srgbClr val="00CC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2787077"/>
              </p:ext>
            </p:extLst>
          </p:nvPr>
        </p:nvGraphicFramePr>
        <p:xfrm>
          <a:off x="228600" y="1676400"/>
          <a:ext cx="8686800" cy="4389120"/>
        </p:xfrm>
        <a:graphic>
          <a:graphicData uri="http://schemas.openxmlformats.org/drawingml/2006/table">
            <a:tbl>
              <a:tblPr firstRow="1" firstCol="1" bandRow="1">
                <a:tableStyleId>{5C22544A-7EE6-4342-B048-85BDC9FD1C3A}</a:tableStyleId>
              </a:tblPr>
              <a:tblGrid>
                <a:gridCol w="1905000"/>
                <a:gridCol w="3581400"/>
                <a:gridCol w="3200400"/>
              </a:tblGrid>
              <a:tr h="288156">
                <a:tc>
                  <a:txBody>
                    <a:bodyPr/>
                    <a:lstStyle/>
                    <a:p>
                      <a:pPr marL="0" marR="0" algn="ctr">
                        <a:spcBef>
                          <a:spcPts val="0"/>
                        </a:spcBef>
                        <a:spcAft>
                          <a:spcPts val="0"/>
                        </a:spcAft>
                      </a:pPr>
                      <a:r>
                        <a:rPr lang="en-US" sz="2400" dirty="0">
                          <a:solidFill>
                            <a:schemeClr val="tx1"/>
                          </a:solidFill>
                          <a:effectLst/>
                        </a:rPr>
                        <a:t>EOG</a:t>
                      </a:r>
                      <a:endParaRPr lang="en-US" sz="24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smtClean="0">
                          <a:solidFill>
                            <a:schemeClr val="tx1"/>
                          </a:solidFill>
                          <a:effectLst/>
                        </a:rPr>
                        <a:t>April </a:t>
                      </a:r>
                      <a:r>
                        <a:rPr lang="en-US" sz="2400" dirty="0">
                          <a:solidFill>
                            <a:schemeClr val="tx1"/>
                          </a:solidFill>
                          <a:effectLst/>
                        </a:rPr>
                        <a:t>18-22</a:t>
                      </a:r>
                      <a:endParaRPr lang="en-US" sz="24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smtClean="0">
                          <a:solidFill>
                            <a:schemeClr val="tx1"/>
                          </a:solidFill>
                          <a:effectLst/>
                        </a:rPr>
                        <a:t>April </a:t>
                      </a:r>
                      <a:r>
                        <a:rPr lang="en-US" sz="2400" dirty="0">
                          <a:solidFill>
                            <a:schemeClr val="tx1"/>
                          </a:solidFill>
                          <a:effectLst/>
                        </a:rPr>
                        <a:t>25-29</a:t>
                      </a:r>
                      <a:endParaRPr lang="en-US" sz="2400" dirty="0">
                        <a:solidFill>
                          <a:schemeClr val="tx1"/>
                        </a:solidFill>
                        <a:effectLst/>
                        <a:latin typeface="Calibri"/>
                        <a:ea typeface="Calibri"/>
                        <a:cs typeface="Times New Roman"/>
                      </a:endParaRPr>
                    </a:p>
                  </a:txBody>
                  <a:tcPr marL="68580" marR="68580" marT="0" marB="0"/>
                </a:tc>
              </a:tr>
              <a:tr h="806836">
                <a:tc>
                  <a:txBody>
                    <a:bodyPr/>
                    <a:lstStyle/>
                    <a:p>
                      <a:pPr marL="0" marR="0">
                        <a:spcBef>
                          <a:spcPts val="0"/>
                        </a:spcBef>
                        <a:spcAft>
                          <a:spcPts val="0"/>
                        </a:spcAft>
                      </a:pPr>
                      <a:r>
                        <a:rPr lang="en-US" sz="2400" dirty="0">
                          <a:effectLst/>
                        </a:rPr>
                        <a:t>Elementary:</a:t>
                      </a:r>
                    </a:p>
                    <a:p>
                      <a:pPr marL="0" marR="0">
                        <a:spcBef>
                          <a:spcPts val="0"/>
                        </a:spcBef>
                        <a:spcAft>
                          <a:spcPts val="0"/>
                        </a:spcAft>
                      </a:pPr>
                      <a:r>
                        <a:rPr lang="en-US" sz="2400" dirty="0">
                          <a:effectLst/>
                        </a:rPr>
                        <a:t> </a:t>
                      </a:r>
                      <a:endParaRPr lang="en-US" sz="2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a:effectLst/>
                        </a:rPr>
                        <a:t>Grade </a:t>
                      </a:r>
                      <a:r>
                        <a:rPr lang="en-US" sz="2400" dirty="0" smtClean="0">
                          <a:effectLst/>
                        </a:rPr>
                        <a:t>3      </a:t>
                      </a:r>
                      <a:r>
                        <a:rPr lang="en-US" sz="2400" dirty="0">
                          <a:effectLst/>
                        </a:rPr>
                        <a:t>(paper</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dirty="0">
                          <a:effectLst/>
                        </a:rPr>
                        <a:t>Grade 4 </a:t>
                      </a:r>
                      <a:r>
                        <a:rPr lang="en-US" sz="2400" dirty="0" smtClean="0">
                          <a:effectLst/>
                        </a:rPr>
                        <a:t>     (</a:t>
                      </a:r>
                      <a:r>
                        <a:rPr lang="en-US" sz="2400" dirty="0">
                          <a:effectLst/>
                        </a:rPr>
                        <a:t>online</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b="1" dirty="0">
                          <a:effectLst/>
                        </a:rPr>
                        <a:t>Make ups </a:t>
                      </a:r>
                      <a:r>
                        <a:rPr lang="en-US" sz="2400" dirty="0">
                          <a:effectLst/>
                        </a:rPr>
                        <a:t>for Grades 3 &amp; </a:t>
                      </a:r>
                      <a:r>
                        <a:rPr lang="en-US" sz="2400" dirty="0" smtClean="0">
                          <a:effectLst/>
                        </a:rPr>
                        <a:t>4</a:t>
                      </a:r>
                    </a:p>
                    <a:p>
                      <a:pPr marL="0" marR="0">
                        <a:spcBef>
                          <a:spcPts val="0"/>
                        </a:spcBef>
                        <a:spcAft>
                          <a:spcPts val="0"/>
                        </a:spcAft>
                      </a:pPr>
                      <a:endParaRPr lang="en-US" sz="2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a:effectLst/>
                        </a:rPr>
                        <a:t>Grade 5 </a:t>
                      </a:r>
                      <a:r>
                        <a:rPr lang="en-US" sz="2400" dirty="0" smtClean="0">
                          <a:effectLst/>
                        </a:rPr>
                        <a:t>     (</a:t>
                      </a:r>
                      <a:r>
                        <a:rPr lang="en-US" sz="2400" dirty="0">
                          <a:effectLst/>
                        </a:rPr>
                        <a:t>online</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b="1" dirty="0">
                          <a:effectLst/>
                        </a:rPr>
                        <a:t>Make ups </a:t>
                      </a:r>
                      <a:r>
                        <a:rPr lang="en-US" sz="2400" dirty="0">
                          <a:effectLst/>
                        </a:rPr>
                        <a:t>for Grades </a:t>
                      </a:r>
                      <a:endParaRPr lang="en-US" sz="2400" dirty="0" smtClean="0">
                        <a:effectLst/>
                      </a:endParaRPr>
                    </a:p>
                    <a:p>
                      <a:pPr marL="0" marR="0">
                        <a:spcBef>
                          <a:spcPts val="0"/>
                        </a:spcBef>
                        <a:spcAft>
                          <a:spcPts val="0"/>
                        </a:spcAft>
                      </a:pPr>
                      <a:r>
                        <a:rPr lang="en-US" sz="2400" dirty="0" smtClean="0">
                          <a:effectLst/>
                        </a:rPr>
                        <a:t>3</a:t>
                      </a:r>
                      <a:r>
                        <a:rPr lang="en-US" sz="2400" dirty="0">
                          <a:effectLst/>
                        </a:rPr>
                        <a:t>, 4, 5</a:t>
                      </a:r>
                      <a:endParaRPr lang="en-US" sz="2400" dirty="0">
                        <a:effectLst/>
                        <a:latin typeface="Calibri"/>
                        <a:ea typeface="Calibri"/>
                        <a:cs typeface="Times New Roman"/>
                      </a:endParaRPr>
                    </a:p>
                  </a:txBody>
                  <a:tcPr marL="68580" marR="68580" marT="0" marB="0"/>
                </a:tc>
              </a:tr>
              <a:tr h="806836">
                <a:tc>
                  <a:txBody>
                    <a:bodyPr/>
                    <a:lstStyle/>
                    <a:p>
                      <a:pPr marL="0" marR="0">
                        <a:spcBef>
                          <a:spcPts val="0"/>
                        </a:spcBef>
                        <a:spcAft>
                          <a:spcPts val="0"/>
                        </a:spcAft>
                      </a:pPr>
                      <a:r>
                        <a:rPr lang="en-US" sz="2400" dirty="0">
                          <a:effectLst/>
                        </a:rPr>
                        <a:t>Middle:</a:t>
                      </a:r>
                      <a:endParaRPr lang="en-US" sz="2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a:effectLst/>
                        </a:rPr>
                        <a:t>Grade 6 </a:t>
                      </a:r>
                      <a:r>
                        <a:rPr lang="en-US" sz="2400" dirty="0" smtClean="0">
                          <a:effectLst/>
                        </a:rPr>
                        <a:t>     (</a:t>
                      </a:r>
                      <a:r>
                        <a:rPr lang="en-US" sz="2400" dirty="0">
                          <a:effectLst/>
                        </a:rPr>
                        <a:t>paper</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dirty="0">
                          <a:effectLst/>
                        </a:rPr>
                        <a:t>Grade </a:t>
                      </a:r>
                      <a:r>
                        <a:rPr lang="en-US" sz="2400" dirty="0" smtClean="0">
                          <a:effectLst/>
                        </a:rPr>
                        <a:t>7      </a:t>
                      </a:r>
                      <a:r>
                        <a:rPr lang="en-US" sz="2400" dirty="0">
                          <a:effectLst/>
                        </a:rPr>
                        <a:t>(online</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b="1" dirty="0">
                          <a:effectLst/>
                        </a:rPr>
                        <a:t>Make ups </a:t>
                      </a:r>
                      <a:r>
                        <a:rPr lang="en-US" sz="2400" dirty="0">
                          <a:effectLst/>
                        </a:rPr>
                        <a:t>for Grades 6 &amp; 7</a:t>
                      </a:r>
                      <a:endParaRPr lang="en-US" sz="2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dirty="0">
                          <a:effectLst/>
                        </a:rPr>
                        <a:t>Grade 8 (online</a:t>
                      </a:r>
                      <a:r>
                        <a:rPr lang="en-US" sz="2400" dirty="0" smtClean="0">
                          <a:effectLst/>
                        </a:rPr>
                        <a:t>)</a:t>
                      </a:r>
                    </a:p>
                    <a:p>
                      <a:pPr marL="0" marR="0">
                        <a:spcBef>
                          <a:spcPts val="0"/>
                        </a:spcBef>
                        <a:spcAft>
                          <a:spcPts val="0"/>
                        </a:spcAft>
                      </a:pPr>
                      <a:endParaRPr lang="en-US" sz="2400" dirty="0">
                        <a:effectLst/>
                      </a:endParaRPr>
                    </a:p>
                    <a:p>
                      <a:pPr marL="0" marR="0">
                        <a:spcBef>
                          <a:spcPts val="0"/>
                        </a:spcBef>
                        <a:spcAft>
                          <a:spcPts val="0"/>
                        </a:spcAft>
                      </a:pPr>
                      <a:r>
                        <a:rPr lang="en-US" sz="2400" b="1" dirty="0">
                          <a:effectLst/>
                        </a:rPr>
                        <a:t>Make ups</a:t>
                      </a:r>
                      <a:r>
                        <a:rPr lang="en-US" sz="2400" dirty="0">
                          <a:effectLst/>
                        </a:rPr>
                        <a:t> for Grades </a:t>
                      </a:r>
                      <a:endParaRPr lang="en-US" sz="2400" dirty="0" smtClean="0">
                        <a:effectLst/>
                      </a:endParaRPr>
                    </a:p>
                    <a:p>
                      <a:pPr marL="0" marR="0">
                        <a:spcBef>
                          <a:spcPts val="0"/>
                        </a:spcBef>
                        <a:spcAft>
                          <a:spcPts val="0"/>
                        </a:spcAft>
                      </a:pPr>
                      <a:r>
                        <a:rPr lang="en-US" sz="2400" dirty="0" smtClean="0">
                          <a:effectLst/>
                        </a:rPr>
                        <a:t>6</a:t>
                      </a:r>
                      <a:r>
                        <a:rPr lang="en-US" sz="2400" dirty="0">
                          <a:effectLst/>
                        </a:rPr>
                        <a:t>, 7, 8</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7175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688757"/>
          </a:xfrm>
          <a:solidFill>
            <a:srgbClr val="FFFF00"/>
          </a:solidFill>
          <a:ln w="38100">
            <a:solidFill>
              <a:srgbClr val="00B050"/>
            </a:solidFill>
          </a:ln>
        </p:spPr>
        <p:txBody>
          <a:bodyPr>
            <a:normAutofit fontScale="90000"/>
          </a:bodyPr>
          <a:lstStyle/>
          <a:p>
            <a:pPr algn="ctr"/>
            <a:r>
              <a:rPr lang="en-US" sz="4000" b="1" dirty="0" smtClean="0">
                <a:solidFill>
                  <a:srgbClr val="00B050"/>
                </a:solidFill>
              </a:rPr>
              <a:t>Georgia Milestones Assessments - EOC</a:t>
            </a:r>
            <a:endParaRPr lang="en-US" sz="4000" b="1" dirty="0">
              <a:solidFill>
                <a:srgbClr val="00B050"/>
              </a:solidFill>
            </a:endParaRPr>
          </a:p>
        </p:txBody>
      </p:sp>
      <p:sp>
        <p:nvSpPr>
          <p:cNvPr id="3" name="Content Placeholder 2"/>
          <p:cNvSpPr>
            <a:spLocks noGrp="1"/>
          </p:cNvSpPr>
          <p:nvPr>
            <p:ph idx="1"/>
          </p:nvPr>
        </p:nvSpPr>
        <p:spPr>
          <a:xfrm>
            <a:off x="457200" y="1066800"/>
            <a:ext cx="8229600" cy="4525963"/>
          </a:xfrm>
          <a:solidFill>
            <a:schemeClr val="bg1"/>
          </a:solidFill>
        </p:spPr>
        <p:txBody>
          <a:bodyPr>
            <a:noAutofit/>
          </a:bodyPr>
          <a:lstStyle/>
          <a:p>
            <a:r>
              <a:rPr lang="en-US" sz="2400" dirty="0" smtClean="0"/>
              <a:t>The Georgia Milestones Assessments are a yearly </a:t>
            </a:r>
            <a:r>
              <a:rPr lang="en-US" sz="2400" b="1" i="1" dirty="0" smtClean="0"/>
              <a:t>End-of-Course</a:t>
            </a:r>
            <a:r>
              <a:rPr lang="en-US" sz="2400" dirty="0" smtClean="0"/>
              <a:t> measure of student achievement taking place in </a:t>
            </a:r>
            <a:r>
              <a:rPr lang="en-US" sz="2400" b="1" i="1" dirty="0" smtClean="0"/>
              <a:t>9</a:t>
            </a:r>
            <a:r>
              <a:rPr lang="en-US" sz="2400" b="1" i="1" baseline="30000" dirty="0" smtClean="0"/>
              <a:t>th</a:t>
            </a:r>
            <a:r>
              <a:rPr lang="en-US" sz="2400" b="1" i="1" dirty="0" smtClean="0"/>
              <a:t> – 12</a:t>
            </a:r>
            <a:r>
              <a:rPr lang="en-US" sz="2400" b="1" i="1" baseline="30000" dirty="0" smtClean="0"/>
              <a:t>th</a:t>
            </a:r>
            <a:r>
              <a:rPr lang="en-US" sz="2400" b="1" i="1" dirty="0" smtClean="0"/>
              <a:t> </a:t>
            </a:r>
          </a:p>
          <a:p>
            <a:pPr>
              <a:buFont typeface="Wingdings" panose="05000000000000000000" pitchFamily="2" charset="2"/>
              <a:buChar char="§"/>
            </a:pPr>
            <a:r>
              <a:rPr lang="en-US" sz="2400" dirty="0" smtClean="0"/>
              <a:t> English Language Arts (ELA)</a:t>
            </a:r>
          </a:p>
          <a:p>
            <a:pPr lvl="1">
              <a:spcBef>
                <a:spcPts val="0"/>
              </a:spcBef>
              <a:spcAft>
                <a:spcPts val="0"/>
              </a:spcAft>
              <a:buFont typeface="Wingdings" panose="05000000000000000000" pitchFamily="2" charset="2"/>
              <a:buChar char="§"/>
            </a:pPr>
            <a:r>
              <a:rPr lang="en-US" sz="2200" dirty="0" smtClean="0"/>
              <a:t>9</a:t>
            </a:r>
            <a:r>
              <a:rPr lang="en-US" sz="2200" baseline="30000" dirty="0" smtClean="0"/>
              <a:t>th</a:t>
            </a:r>
            <a:r>
              <a:rPr lang="en-US" sz="2200" dirty="0" smtClean="0"/>
              <a:t> grade Literature  (9</a:t>
            </a:r>
            <a:r>
              <a:rPr lang="en-US" sz="2200" baseline="30000" dirty="0" smtClean="0"/>
              <a:t>TH</a:t>
            </a:r>
            <a:r>
              <a:rPr lang="en-US" sz="2200" dirty="0" smtClean="0"/>
              <a:t> )</a:t>
            </a:r>
          </a:p>
          <a:p>
            <a:pPr lvl="1">
              <a:spcBef>
                <a:spcPts val="0"/>
              </a:spcBef>
              <a:spcAft>
                <a:spcPts val="0"/>
              </a:spcAft>
              <a:buFont typeface="Wingdings" panose="05000000000000000000" pitchFamily="2" charset="2"/>
              <a:buChar char="§"/>
            </a:pPr>
            <a:r>
              <a:rPr lang="en-US" sz="2200" dirty="0" smtClean="0"/>
              <a:t>American Literature (11</a:t>
            </a:r>
            <a:r>
              <a:rPr lang="en-US" sz="2200" baseline="30000" dirty="0" smtClean="0"/>
              <a:t>TH</a:t>
            </a:r>
            <a:r>
              <a:rPr lang="en-US" sz="2200" dirty="0" smtClean="0"/>
              <a:t> )</a:t>
            </a:r>
          </a:p>
          <a:p>
            <a:pPr>
              <a:spcBef>
                <a:spcPts val="0"/>
              </a:spcBef>
              <a:spcAft>
                <a:spcPts val="0"/>
              </a:spcAft>
              <a:buFont typeface="Wingdings" panose="05000000000000000000" pitchFamily="2" charset="2"/>
              <a:buChar char="§"/>
            </a:pPr>
            <a:r>
              <a:rPr lang="en-US" sz="2400" dirty="0" smtClean="0"/>
              <a:t> Mathematics </a:t>
            </a:r>
          </a:p>
          <a:p>
            <a:pPr lvl="1">
              <a:spcBef>
                <a:spcPts val="0"/>
              </a:spcBef>
              <a:spcAft>
                <a:spcPts val="0"/>
              </a:spcAft>
              <a:buFont typeface="Wingdings" panose="05000000000000000000" pitchFamily="2" charset="2"/>
              <a:buChar char="§"/>
            </a:pPr>
            <a:r>
              <a:rPr lang="en-US" sz="2200" dirty="0" smtClean="0"/>
              <a:t>Algebra 1   (9</a:t>
            </a:r>
            <a:r>
              <a:rPr lang="en-US" sz="2200" baseline="30000" dirty="0" smtClean="0"/>
              <a:t>TH</a:t>
            </a:r>
            <a:r>
              <a:rPr lang="en-US" sz="2200" dirty="0" smtClean="0"/>
              <a:t> )</a:t>
            </a:r>
          </a:p>
          <a:p>
            <a:pPr lvl="1">
              <a:spcBef>
                <a:spcPts val="0"/>
              </a:spcBef>
              <a:spcAft>
                <a:spcPts val="0"/>
              </a:spcAft>
              <a:buFont typeface="Wingdings" panose="05000000000000000000" pitchFamily="2" charset="2"/>
              <a:buChar char="§"/>
            </a:pPr>
            <a:r>
              <a:rPr lang="en-US" sz="2200" dirty="0" smtClean="0"/>
              <a:t>Geometry  (10</a:t>
            </a:r>
            <a:r>
              <a:rPr lang="en-US" sz="2200" baseline="30000" dirty="0" smtClean="0"/>
              <a:t>TH</a:t>
            </a:r>
            <a:r>
              <a:rPr lang="en-US" sz="2200" dirty="0" smtClean="0"/>
              <a:t> )</a:t>
            </a:r>
          </a:p>
          <a:p>
            <a:pPr>
              <a:spcBef>
                <a:spcPts val="0"/>
              </a:spcBef>
              <a:spcAft>
                <a:spcPts val="0"/>
              </a:spcAft>
              <a:buFont typeface="Wingdings" panose="05000000000000000000" pitchFamily="2" charset="2"/>
              <a:buChar char="§"/>
            </a:pPr>
            <a:r>
              <a:rPr lang="en-US" sz="2400" dirty="0" smtClean="0"/>
              <a:t> Science </a:t>
            </a:r>
          </a:p>
          <a:p>
            <a:pPr lvl="1">
              <a:spcBef>
                <a:spcPts val="0"/>
              </a:spcBef>
              <a:spcAft>
                <a:spcPts val="0"/>
              </a:spcAft>
              <a:buFont typeface="Wingdings" panose="05000000000000000000" pitchFamily="2" charset="2"/>
              <a:buChar char="§"/>
            </a:pPr>
            <a:r>
              <a:rPr lang="en-US" sz="2200" dirty="0" smtClean="0"/>
              <a:t>Biology        (9</a:t>
            </a:r>
            <a:r>
              <a:rPr lang="en-US" sz="2200" baseline="30000" dirty="0" smtClean="0"/>
              <a:t>TH</a:t>
            </a:r>
            <a:r>
              <a:rPr lang="en-US" sz="2200" dirty="0" smtClean="0"/>
              <a:t> )</a:t>
            </a:r>
          </a:p>
          <a:p>
            <a:pPr lvl="1">
              <a:spcBef>
                <a:spcPts val="0"/>
              </a:spcBef>
              <a:spcAft>
                <a:spcPts val="0"/>
              </a:spcAft>
              <a:buFont typeface="Wingdings" panose="05000000000000000000" pitchFamily="2" charset="2"/>
              <a:buChar char="§"/>
            </a:pPr>
            <a:r>
              <a:rPr lang="en-US" sz="2200" dirty="0" smtClean="0"/>
              <a:t>Physical Science  (10</a:t>
            </a:r>
            <a:r>
              <a:rPr lang="en-US" sz="2200" baseline="30000" dirty="0" smtClean="0"/>
              <a:t>TH</a:t>
            </a:r>
            <a:r>
              <a:rPr lang="en-US" sz="2200" dirty="0" smtClean="0"/>
              <a:t> )</a:t>
            </a:r>
          </a:p>
          <a:p>
            <a:pPr>
              <a:spcBef>
                <a:spcPts val="0"/>
              </a:spcBef>
              <a:spcAft>
                <a:spcPts val="0"/>
              </a:spcAft>
              <a:buFont typeface="Wingdings" panose="05000000000000000000" pitchFamily="2" charset="2"/>
              <a:buChar char="§"/>
            </a:pPr>
            <a:r>
              <a:rPr lang="en-US" sz="2400" dirty="0" smtClean="0"/>
              <a:t> Social Studies</a:t>
            </a:r>
          </a:p>
          <a:p>
            <a:pPr lvl="1">
              <a:spcBef>
                <a:spcPts val="0"/>
              </a:spcBef>
              <a:spcAft>
                <a:spcPts val="0"/>
              </a:spcAft>
              <a:buFont typeface="Wingdings" panose="05000000000000000000" pitchFamily="2" charset="2"/>
              <a:buChar char="§"/>
            </a:pPr>
            <a:r>
              <a:rPr lang="en-US" sz="2200" dirty="0" smtClean="0"/>
              <a:t>US History  (11</a:t>
            </a:r>
            <a:r>
              <a:rPr lang="en-US" sz="2200" baseline="30000" dirty="0" smtClean="0"/>
              <a:t>TH</a:t>
            </a:r>
            <a:r>
              <a:rPr lang="en-US" sz="2200" dirty="0" smtClean="0"/>
              <a:t> )</a:t>
            </a:r>
          </a:p>
          <a:p>
            <a:pPr lvl="1">
              <a:spcBef>
                <a:spcPts val="0"/>
              </a:spcBef>
              <a:spcAft>
                <a:spcPts val="0"/>
              </a:spcAft>
              <a:buFont typeface="Wingdings" panose="05000000000000000000" pitchFamily="2" charset="2"/>
              <a:buChar char="§"/>
            </a:pPr>
            <a:r>
              <a:rPr lang="en-US" sz="2200" dirty="0" smtClean="0"/>
              <a:t>Economics  (12</a:t>
            </a:r>
            <a:r>
              <a:rPr lang="en-US" sz="2200" baseline="30000" dirty="0" smtClean="0"/>
              <a:t>TH</a:t>
            </a:r>
            <a:r>
              <a:rPr lang="en-US" sz="2200" dirty="0" smtClean="0"/>
              <a:t> )</a:t>
            </a:r>
          </a:p>
          <a:p>
            <a:r>
              <a:rPr lang="en-US" dirty="0" smtClean="0"/>
              <a:t>All students must participate in the assessments with the </a:t>
            </a:r>
            <a:r>
              <a:rPr lang="en-US" b="1" i="1" dirty="0" smtClean="0"/>
              <a:t>exception of students who qualify for GAA.</a:t>
            </a:r>
          </a:p>
          <a:p>
            <a:r>
              <a:rPr lang="en-US" sz="2400" dirty="0" smtClean="0"/>
              <a:t> </a:t>
            </a:r>
            <a:endParaRPr lang="en-US" sz="2400" dirty="0"/>
          </a:p>
        </p:txBody>
      </p:sp>
      <p:pic>
        <p:nvPicPr>
          <p:cNvPr id="88066" name="Picture 2" descr="http://images.clipartpanda.com/education-clip-art-education-clip-art-13.jpg"/>
          <p:cNvPicPr>
            <a:picLocks noChangeAspect="1" noChangeArrowheads="1"/>
          </p:cNvPicPr>
          <p:nvPr/>
        </p:nvPicPr>
        <p:blipFill>
          <a:blip r:embed="rId3" cstate="print"/>
          <a:srcRect/>
          <a:stretch>
            <a:fillRect/>
          </a:stretch>
        </p:blipFill>
        <p:spPr bwMode="auto">
          <a:xfrm>
            <a:off x="6705600" y="2590800"/>
            <a:ext cx="1667779" cy="19646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1514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26832739"/>
              </p:ext>
            </p:extLst>
          </p:nvPr>
        </p:nvGraphicFramePr>
        <p:xfrm>
          <a:off x="228600" y="1371600"/>
          <a:ext cx="8686800" cy="4648200"/>
        </p:xfrm>
        <a:graphic>
          <a:graphicData uri="http://schemas.openxmlformats.org/drawingml/2006/table">
            <a:tbl>
              <a:tblPr firstRow="1" firstCol="1" bandRow="1">
                <a:tableStyleId>{5C22544A-7EE6-4342-B048-85BDC9FD1C3A}</a:tableStyleId>
              </a:tblPr>
              <a:tblGrid>
                <a:gridCol w="1524000"/>
                <a:gridCol w="4114800"/>
                <a:gridCol w="3048000"/>
              </a:tblGrid>
              <a:tr h="288156">
                <a:tc>
                  <a:txBody>
                    <a:bodyPr/>
                    <a:lstStyle/>
                    <a:p>
                      <a:pPr marL="0" marR="0" algn="ctr">
                        <a:spcBef>
                          <a:spcPts val="0"/>
                        </a:spcBef>
                        <a:spcAft>
                          <a:spcPts val="0"/>
                        </a:spcAft>
                      </a:pPr>
                      <a:r>
                        <a:rPr lang="en-US" sz="2000" b="1" dirty="0">
                          <a:solidFill>
                            <a:schemeClr val="tx1"/>
                          </a:solidFill>
                          <a:effectLst/>
                        </a:rPr>
                        <a:t>EOC</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rPr>
                        <a:t>May </a:t>
                      </a:r>
                      <a:r>
                        <a:rPr lang="en-US" sz="2000" b="1" dirty="0">
                          <a:effectLst/>
                        </a:rPr>
                        <a:t>2-6</a:t>
                      </a:r>
                      <a:endParaRPr lang="en-US" sz="2000" b="1"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rPr>
                        <a:t>May </a:t>
                      </a:r>
                      <a:r>
                        <a:rPr lang="en-US" sz="2000" b="1" dirty="0">
                          <a:effectLst/>
                        </a:rPr>
                        <a:t>9-13</a:t>
                      </a:r>
                      <a:endParaRPr lang="en-US" sz="2000" b="1" dirty="0">
                        <a:effectLst/>
                        <a:latin typeface="Calibri"/>
                        <a:ea typeface="Calibri"/>
                        <a:cs typeface="Times New Roman"/>
                      </a:endParaRPr>
                    </a:p>
                  </a:txBody>
                  <a:tcPr marL="68580" marR="68580" marT="0" marB="0"/>
                </a:tc>
              </a:tr>
              <a:tr h="990600">
                <a:tc>
                  <a:txBody>
                    <a:bodyPr/>
                    <a:lstStyle/>
                    <a:p>
                      <a:pPr marL="0" marR="0">
                        <a:spcBef>
                          <a:spcPts val="0"/>
                        </a:spcBef>
                        <a:spcAft>
                          <a:spcPts val="0"/>
                        </a:spcAft>
                      </a:pPr>
                      <a:r>
                        <a:rPr lang="en-US" sz="2000" dirty="0">
                          <a:effectLst/>
                        </a:rPr>
                        <a:t>Monday</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Algebra </a:t>
                      </a:r>
                      <a:r>
                        <a:rPr lang="en-US" sz="2000" dirty="0" smtClean="0">
                          <a:effectLst/>
                        </a:rPr>
                        <a:t>          (</a:t>
                      </a:r>
                      <a:r>
                        <a:rPr lang="en-US" sz="2000" dirty="0">
                          <a:effectLst/>
                        </a:rPr>
                        <a:t>paper)</a:t>
                      </a:r>
                    </a:p>
                    <a:p>
                      <a:pPr marL="0" marR="0">
                        <a:spcBef>
                          <a:spcPts val="0"/>
                        </a:spcBef>
                        <a:spcAft>
                          <a:spcPts val="0"/>
                        </a:spcAft>
                      </a:pPr>
                      <a:r>
                        <a:rPr lang="en-US" sz="2000" dirty="0" smtClean="0">
                          <a:effectLst/>
                        </a:rPr>
                        <a:t>Economics      </a:t>
                      </a:r>
                      <a:r>
                        <a:rPr lang="en-US" sz="2000" dirty="0">
                          <a:effectLst/>
                        </a:rPr>
                        <a:t>(online</a:t>
                      </a:r>
                      <a:r>
                        <a:rPr lang="en-US" sz="2000" dirty="0" smtClean="0">
                          <a:effectLst/>
                        </a:rPr>
                        <a:t>)</a:t>
                      </a:r>
                    </a:p>
                    <a:p>
                      <a:pPr marL="0" marR="0">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Physical Science </a:t>
                      </a:r>
                      <a:r>
                        <a:rPr lang="en-US" sz="2000" dirty="0" smtClean="0">
                          <a:effectLst/>
                        </a:rPr>
                        <a:t>      (</a:t>
                      </a:r>
                      <a:r>
                        <a:rPr lang="en-US" sz="2000" dirty="0">
                          <a:effectLst/>
                        </a:rPr>
                        <a:t>online)</a:t>
                      </a:r>
                    </a:p>
                    <a:p>
                      <a:pPr marL="0" marR="0">
                        <a:spcBef>
                          <a:spcPts val="0"/>
                        </a:spcBef>
                        <a:spcAft>
                          <a:spcPts val="0"/>
                        </a:spcAft>
                      </a:pPr>
                      <a:r>
                        <a:rPr lang="en-US" sz="2000" dirty="0" smtClean="0">
                          <a:effectLst/>
                        </a:rPr>
                        <a:t>Biology                       </a:t>
                      </a:r>
                      <a:r>
                        <a:rPr lang="en-US" sz="2000" dirty="0">
                          <a:effectLst/>
                        </a:rPr>
                        <a:t>(online)</a:t>
                      </a:r>
                      <a:endParaRPr lang="en-US" sz="2000" dirty="0">
                        <a:effectLst/>
                        <a:latin typeface="Calibri"/>
                        <a:ea typeface="Calibri"/>
                        <a:cs typeface="Times New Roman"/>
                      </a:endParaRPr>
                    </a:p>
                  </a:txBody>
                  <a:tcPr marL="68580" marR="68580" marT="0" marB="0"/>
                </a:tc>
              </a:tr>
              <a:tr h="864467">
                <a:tc>
                  <a:txBody>
                    <a:bodyPr/>
                    <a:lstStyle/>
                    <a:p>
                      <a:pPr marL="0" marR="0">
                        <a:spcBef>
                          <a:spcPts val="0"/>
                        </a:spcBef>
                        <a:spcAft>
                          <a:spcPts val="0"/>
                        </a:spcAft>
                      </a:pPr>
                      <a:r>
                        <a:rPr lang="en-US" sz="2000" dirty="0">
                          <a:effectLst/>
                        </a:rPr>
                        <a:t>Tuesday</a:t>
                      </a:r>
                      <a:endParaRPr lang="en-US" sz="20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American </a:t>
                      </a:r>
                      <a:r>
                        <a:rPr lang="en-US" sz="2000" dirty="0">
                          <a:effectLst/>
                        </a:rPr>
                        <a:t>Lit </a:t>
                      </a:r>
                      <a:r>
                        <a:rPr lang="en-US" sz="2000" dirty="0" smtClean="0">
                          <a:effectLst/>
                        </a:rPr>
                        <a:t>(Sections 1 &amp; 2) (</a:t>
                      </a:r>
                      <a:r>
                        <a:rPr lang="en-US" sz="2000" dirty="0">
                          <a:effectLst/>
                        </a:rPr>
                        <a:t>online</a:t>
                      </a:r>
                      <a:r>
                        <a:rPr lang="en-US" sz="2000" dirty="0" smtClean="0">
                          <a:effectLst/>
                        </a:rPr>
                        <a:t>)</a:t>
                      </a:r>
                    </a:p>
                    <a:p>
                      <a:pPr marL="0" marR="0">
                        <a:spcBef>
                          <a:spcPts val="0"/>
                        </a:spcBef>
                        <a:spcAft>
                          <a:spcPts val="0"/>
                        </a:spcAft>
                      </a:pPr>
                      <a:r>
                        <a:rPr lang="en-US" sz="2000" dirty="0" smtClean="0">
                          <a:effectLst/>
                        </a:rPr>
                        <a:t>9</a:t>
                      </a:r>
                      <a:r>
                        <a:rPr lang="en-US" sz="2000" baseline="30000" dirty="0" smtClean="0">
                          <a:effectLst/>
                        </a:rPr>
                        <a:t>th</a:t>
                      </a:r>
                      <a:r>
                        <a:rPr lang="en-US" sz="2000" dirty="0" smtClean="0">
                          <a:effectLst/>
                        </a:rPr>
                        <a:t> Lit              (</a:t>
                      </a:r>
                      <a:r>
                        <a:rPr lang="en-US" sz="2000" dirty="0">
                          <a:effectLst/>
                        </a:rPr>
                        <a:t>paper</a:t>
                      </a:r>
                      <a:r>
                        <a:rPr lang="en-US" sz="2000" dirty="0" smtClean="0">
                          <a:effectLst/>
                        </a:rPr>
                        <a:t>)</a:t>
                      </a:r>
                    </a:p>
                    <a:p>
                      <a:pPr marL="0" marR="0">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1" dirty="0">
                          <a:effectLst/>
                        </a:rPr>
                        <a:t>Make ups for all parts</a:t>
                      </a:r>
                      <a:endParaRPr lang="en-US" sz="2000" b="1" dirty="0">
                        <a:effectLst/>
                        <a:latin typeface="Calibri"/>
                        <a:ea typeface="Calibri"/>
                        <a:cs typeface="Times New Roman"/>
                      </a:endParaRPr>
                    </a:p>
                  </a:txBody>
                  <a:tcPr marL="68580" marR="68580" marT="0" marB="0"/>
                </a:tc>
              </a:tr>
              <a:tr h="864467">
                <a:tc>
                  <a:txBody>
                    <a:bodyPr/>
                    <a:lstStyle/>
                    <a:p>
                      <a:pPr marL="0" marR="0">
                        <a:spcBef>
                          <a:spcPts val="0"/>
                        </a:spcBef>
                        <a:spcAft>
                          <a:spcPts val="0"/>
                        </a:spcAft>
                      </a:pPr>
                      <a:r>
                        <a:rPr lang="en-US" sz="2000" dirty="0">
                          <a:effectLst/>
                        </a:rPr>
                        <a:t>Wednesday</a:t>
                      </a:r>
                      <a:endParaRPr lang="en-US" sz="20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American </a:t>
                      </a:r>
                      <a:r>
                        <a:rPr lang="en-US" sz="2000" dirty="0">
                          <a:effectLst/>
                        </a:rPr>
                        <a:t>Lit </a:t>
                      </a:r>
                      <a:r>
                        <a:rPr lang="en-US" sz="2000" dirty="0" smtClean="0">
                          <a:effectLst/>
                        </a:rPr>
                        <a:t> (Section 3) (</a:t>
                      </a:r>
                      <a:r>
                        <a:rPr lang="en-US" sz="2000" dirty="0">
                          <a:effectLst/>
                        </a:rPr>
                        <a:t>online</a:t>
                      </a:r>
                      <a:r>
                        <a:rPr lang="en-US" sz="2000" dirty="0" smtClean="0">
                          <a:effectLst/>
                        </a:rPr>
                        <a:t>)</a:t>
                      </a:r>
                    </a:p>
                    <a:p>
                      <a:pPr marL="0" marR="0">
                        <a:spcBef>
                          <a:spcPts val="0"/>
                        </a:spcBef>
                        <a:spcAft>
                          <a:spcPts val="0"/>
                        </a:spcAft>
                      </a:pPr>
                      <a:r>
                        <a:rPr lang="en-US" sz="2000" dirty="0" smtClean="0">
                          <a:effectLst/>
                        </a:rPr>
                        <a:t>9</a:t>
                      </a:r>
                      <a:r>
                        <a:rPr lang="en-US" sz="2000" baseline="30000" dirty="0" smtClean="0">
                          <a:effectLst/>
                        </a:rPr>
                        <a:t>th</a:t>
                      </a:r>
                      <a:r>
                        <a:rPr lang="en-US" sz="2000" dirty="0" smtClean="0">
                          <a:effectLst/>
                        </a:rPr>
                        <a:t> </a:t>
                      </a:r>
                      <a:r>
                        <a:rPr lang="en-US" sz="2000" dirty="0">
                          <a:effectLst/>
                        </a:rPr>
                        <a:t>Lit </a:t>
                      </a:r>
                      <a:r>
                        <a:rPr lang="en-US" sz="2000" dirty="0" smtClean="0">
                          <a:effectLst/>
                        </a:rPr>
                        <a:t>              (</a:t>
                      </a:r>
                      <a:r>
                        <a:rPr lang="en-US" sz="2000" dirty="0">
                          <a:effectLst/>
                        </a:rPr>
                        <a:t>paper</a:t>
                      </a:r>
                      <a:r>
                        <a:rPr lang="en-US" sz="2000" dirty="0" smtClean="0">
                          <a:effectLst/>
                        </a:rPr>
                        <a:t>)</a:t>
                      </a:r>
                    </a:p>
                    <a:p>
                      <a:pPr marL="0" marR="0">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1" dirty="0">
                          <a:effectLst/>
                        </a:rPr>
                        <a:t>Make ups for all parts</a:t>
                      </a:r>
                      <a:endParaRPr lang="en-US" sz="2000" b="1" dirty="0">
                        <a:effectLst/>
                        <a:latin typeface="Calibri"/>
                        <a:ea typeface="Calibri"/>
                        <a:cs typeface="Times New Roman"/>
                      </a:endParaRPr>
                    </a:p>
                  </a:txBody>
                  <a:tcPr marL="68580" marR="68580" marT="0" marB="0"/>
                </a:tc>
              </a:tr>
              <a:tr h="576311">
                <a:tc>
                  <a:txBody>
                    <a:bodyPr/>
                    <a:lstStyle/>
                    <a:p>
                      <a:pPr marL="0" marR="0">
                        <a:spcBef>
                          <a:spcPts val="0"/>
                        </a:spcBef>
                        <a:spcAft>
                          <a:spcPts val="0"/>
                        </a:spcAft>
                      </a:pPr>
                      <a:r>
                        <a:rPr lang="en-US" sz="2000" dirty="0">
                          <a:effectLst/>
                        </a:rPr>
                        <a:t>Thursday</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Geometry </a:t>
                      </a:r>
                      <a:r>
                        <a:rPr lang="en-US" sz="2000" dirty="0" smtClean="0">
                          <a:effectLst/>
                        </a:rPr>
                        <a:t>           (</a:t>
                      </a:r>
                      <a:r>
                        <a:rPr lang="en-US" sz="2000" dirty="0">
                          <a:effectLst/>
                        </a:rPr>
                        <a:t>online)</a:t>
                      </a:r>
                    </a:p>
                    <a:p>
                      <a:pPr marL="0" marR="0">
                        <a:spcBef>
                          <a:spcPts val="0"/>
                        </a:spcBef>
                        <a:spcAft>
                          <a:spcPts val="0"/>
                        </a:spcAft>
                      </a:pPr>
                      <a:r>
                        <a:rPr lang="en-US" sz="2000" dirty="0">
                          <a:effectLst/>
                        </a:rPr>
                        <a:t>US History </a:t>
                      </a:r>
                      <a:r>
                        <a:rPr lang="en-US" sz="2000" dirty="0" smtClean="0">
                          <a:effectLst/>
                        </a:rPr>
                        <a:t>           (</a:t>
                      </a:r>
                      <a:r>
                        <a:rPr lang="en-US" sz="2000" dirty="0">
                          <a:effectLst/>
                        </a:rPr>
                        <a:t>paper</a:t>
                      </a:r>
                      <a:r>
                        <a:rPr lang="en-US" sz="2000" dirty="0" smtClean="0">
                          <a:effectLst/>
                        </a:rPr>
                        <a:t>)</a:t>
                      </a:r>
                    </a:p>
                    <a:p>
                      <a:pPr marL="0" marR="0">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575970">
                <a:tc>
                  <a:txBody>
                    <a:bodyPr/>
                    <a:lstStyle/>
                    <a:p>
                      <a:pPr marL="0" marR="0">
                        <a:spcBef>
                          <a:spcPts val="0"/>
                        </a:spcBef>
                        <a:spcAft>
                          <a:spcPts val="0"/>
                        </a:spcAft>
                      </a:pPr>
                      <a:r>
                        <a:rPr lang="en-US" sz="2000" dirty="0">
                          <a:effectLst/>
                        </a:rPr>
                        <a:t>Friday</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1" u="sng" dirty="0">
                          <a:effectLst/>
                        </a:rPr>
                        <a:t>Make </a:t>
                      </a:r>
                      <a:r>
                        <a:rPr lang="en-US" sz="2000" b="1" u="sng" dirty="0" smtClean="0">
                          <a:effectLst/>
                        </a:rPr>
                        <a:t>ups</a:t>
                      </a:r>
                      <a:r>
                        <a:rPr lang="en-US" sz="2000" dirty="0" smtClean="0">
                          <a:effectLst/>
                        </a:rPr>
                        <a:t> </a:t>
                      </a:r>
                      <a:r>
                        <a:rPr lang="en-US" sz="2000" dirty="0">
                          <a:effectLst/>
                        </a:rPr>
                        <a:t>for Algebra, Econ, American Lit, 9</a:t>
                      </a:r>
                      <a:r>
                        <a:rPr lang="en-US" sz="2000" baseline="30000" dirty="0">
                          <a:effectLst/>
                        </a:rPr>
                        <a:t>th</a:t>
                      </a:r>
                      <a:r>
                        <a:rPr lang="en-US" sz="2000" dirty="0">
                          <a:effectLst/>
                        </a:rPr>
                        <a:t> Lit, Geometry and US History</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r>
            </a:tbl>
          </a:graphicData>
        </a:graphic>
      </p:graphicFrame>
      <p:sp>
        <p:nvSpPr>
          <p:cNvPr id="4" name="Title 1"/>
          <p:cNvSpPr txBox="1">
            <a:spLocks/>
          </p:cNvSpPr>
          <p:nvPr/>
        </p:nvSpPr>
        <p:spPr>
          <a:xfrm>
            <a:off x="914400" y="381000"/>
            <a:ext cx="7543800" cy="762000"/>
          </a:xfrm>
          <a:prstGeom prst="rect">
            <a:avLst/>
          </a:prstGeom>
          <a:solidFill>
            <a:srgbClr val="FFFF00"/>
          </a:solidFill>
          <a:ln>
            <a:solidFill>
              <a:srgbClr val="00B050"/>
            </a:solidFill>
          </a:ln>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smtClean="0">
                <a:solidFill>
                  <a:srgbClr val="00CC00"/>
                </a:solidFill>
              </a:rPr>
              <a:t>Georgia Milestones TEST Schedule</a:t>
            </a:r>
            <a:endParaRPr lang="en-US" b="1" dirty="0">
              <a:solidFill>
                <a:srgbClr val="00CC00"/>
              </a:solidFill>
            </a:endParaRPr>
          </a:p>
        </p:txBody>
      </p:sp>
    </p:spTree>
    <p:extLst>
      <p:ext uri="{BB962C8B-B14F-4D97-AF65-F5344CB8AC3E}">
        <p14:creationId xmlns:p14="http://schemas.microsoft.com/office/powerpoint/2010/main" val="84740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2667000"/>
            <a:ext cx="9144000" cy="1143000"/>
          </a:xfrm>
          <a:solidFill>
            <a:srgbClr val="FFFF00"/>
          </a:solidFill>
          <a:ln>
            <a:solidFill>
              <a:srgbClr val="00B050"/>
            </a:solidFill>
          </a:ln>
        </p:spPr>
        <p:txBody>
          <a:bodyPr anchorCtr="0">
            <a:normAutofit/>
          </a:bodyPr>
          <a:lstStyle/>
          <a:p>
            <a:pPr algn="ctr" eaLnBrk="1" hangingPunct="1">
              <a:defRPr/>
            </a:pPr>
            <a:r>
              <a:rPr lang="en-CA" sz="5400" b="1" dirty="0">
                <a:solidFill>
                  <a:srgbClr val="00B050"/>
                </a:solidFill>
              </a:rPr>
              <a:t>A</a:t>
            </a:r>
            <a:r>
              <a:rPr lang="en-CA" sz="5400" b="1" dirty="0" smtClean="0">
                <a:solidFill>
                  <a:srgbClr val="00B050"/>
                </a:solidFill>
              </a:rPr>
              <a:t>ssessment Parameters</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7739836" y="370665"/>
            <a:ext cx="1284984" cy="1371600"/>
            <a:chOff x="7739836" y="2286001"/>
            <a:chExt cx="1284984" cy="1371600"/>
          </a:xfrm>
        </p:grpSpPr>
        <p:sp>
          <p:nvSpPr>
            <p:cNvPr id="12" name="Rectangle 11"/>
            <p:cNvSpPr/>
            <p:nvPr/>
          </p:nvSpPr>
          <p:spPr>
            <a:xfrm>
              <a:off x="7739836" y="2286001"/>
              <a:ext cx="1284984" cy="356520"/>
            </a:xfrm>
            <a:prstGeom prst="rect">
              <a:avLst/>
            </a:prstGeom>
            <a:noFill/>
          </p:spPr>
          <p:txBody>
            <a:bodyPr wrap="square" lIns="91440" tIns="45720" rIns="91440" bIns="45720">
              <a:spAutoFit/>
            </a:bodyPr>
            <a:lstStyle/>
            <a:p>
              <a:pPr algn="ctr"/>
              <a:r>
                <a:rPr lang="en-US" sz="1400" b="1" cap="none" spc="0" dirty="0" smtClean="0">
                  <a:ln w="1905"/>
                  <a:blipFill>
                    <a:blip r:embed="rId3"/>
                    <a:tile tx="0" ty="0" sx="100000" sy="100000" flip="none" algn="tl"/>
                  </a:blipFill>
                  <a:effectLst>
                    <a:innerShdw blurRad="69850" dist="43180" dir="5400000">
                      <a:srgbClr val="000000">
                        <a:alpha val="65000"/>
                      </a:srgbClr>
                    </a:innerShdw>
                  </a:effectLst>
                </a:rPr>
                <a:t>T. W. Josey</a:t>
              </a:r>
              <a:endParaRPr lang="en-US" sz="5400" b="1" cap="none" spc="0" dirty="0">
                <a:ln w="1905"/>
                <a:blipFill>
                  <a:blip r:embed="rId3"/>
                  <a:tile tx="0" ty="0" sx="100000" sy="100000" flip="none" algn="tl"/>
                </a:blipFill>
                <a:effectLst>
                  <a:innerShdw blurRad="69850" dist="43180" dir="5400000">
                    <a:srgbClr val="000000">
                      <a:alpha val="65000"/>
                    </a:srgbClr>
                  </a:innerShdw>
                </a:effectLst>
              </a:endParaRPr>
            </a:p>
          </p:txBody>
        </p:sp>
        <p:pic>
          <p:nvPicPr>
            <p:cNvPr id="13" name="Picture 28" descr="http://eaglesolidsurface.co.uk/wp-content/themes/devdmbootstrap3-child/images/eagle-logo-2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160" y="2554253"/>
              <a:ext cx="1112660" cy="11033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21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1000"/>
            <a:ext cx="7543800" cy="917357"/>
          </a:xfrm>
          <a:solidFill>
            <a:srgbClr val="FFFF00"/>
          </a:solidFill>
          <a:ln w="38100">
            <a:solidFill>
              <a:srgbClr val="00B050"/>
            </a:solidFill>
          </a:ln>
        </p:spPr>
        <p:txBody>
          <a:bodyPr/>
          <a:lstStyle/>
          <a:p>
            <a:pPr algn="ctr"/>
            <a:r>
              <a:rPr lang="en-US" b="1" dirty="0" smtClean="0">
                <a:solidFill>
                  <a:srgbClr val="00B050"/>
                </a:solidFill>
              </a:rPr>
              <a:t>General Test Parameters</a:t>
            </a:r>
            <a:endParaRPr lang="en-US" b="1" dirty="0">
              <a:solidFill>
                <a:schemeClr val="tx1"/>
              </a:solidFill>
            </a:endParaRPr>
          </a:p>
        </p:txBody>
      </p:sp>
      <p:sp>
        <p:nvSpPr>
          <p:cNvPr id="3" name="Rectangle 2"/>
          <p:cNvSpPr/>
          <p:nvPr/>
        </p:nvSpPr>
        <p:spPr>
          <a:xfrm>
            <a:off x="838200" y="1417796"/>
            <a:ext cx="8153400" cy="4678204"/>
          </a:xfrm>
          <a:prstGeom prst="rect">
            <a:avLst/>
          </a:prstGeom>
        </p:spPr>
        <p:txBody>
          <a:bodyPr wrap="square">
            <a:spAutoFit/>
          </a:bodyPr>
          <a:lstStyle/>
          <a:p>
            <a:pPr marL="342900" indent="-285750" algn="ctr">
              <a:buFont typeface="Arial" panose="020B0604020202020204" pitchFamily="34" charset="0"/>
              <a:buChar char="•"/>
              <a:defRPr/>
            </a:pPr>
            <a:endParaRPr lang="en-US" b="1" dirty="0"/>
          </a:p>
          <a:p>
            <a:pPr marL="514350" indent="-457200">
              <a:buFont typeface="Arial" panose="020B0604020202020204" pitchFamily="34" charset="0"/>
              <a:buChar char="•"/>
              <a:defRPr/>
            </a:pPr>
            <a:r>
              <a:rPr lang="en-US" sz="3200" b="1" i="1" u="sng" dirty="0"/>
              <a:t>ELA</a:t>
            </a:r>
            <a:r>
              <a:rPr lang="en-US" sz="3200" b="1" dirty="0"/>
              <a:t> will consists of </a:t>
            </a:r>
            <a:r>
              <a:rPr lang="en-US" sz="3200" b="1" i="1" u="sng" dirty="0"/>
              <a:t>3</a:t>
            </a:r>
            <a:r>
              <a:rPr lang="en-US" sz="3200" b="1" dirty="0"/>
              <a:t> sections, </a:t>
            </a:r>
            <a:r>
              <a:rPr lang="en-US" sz="3200" b="1" dirty="0" smtClean="0"/>
              <a:t>1 </a:t>
            </a:r>
            <a:r>
              <a:rPr lang="en-US" sz="3200" b="1" dirty="0"/>
              <a:t>of which will focus mainly on </a:t>
            </a:r>
            <a:r>
              <a:rPr lang="en-US" sz="3200" b="1" dirty="0" smtClean="0"/>
              <a:t>writing</a:t>
            </a:r>
          </a:p>
          <a:p>
            <a:pPr marL="514350" indent="-457200">
              <a:buFont typeface="Arial" panose="020B0604020202020204" pitchFamily="34" charset="0"/>
              <a:buChar char="•"/>
              <a:defRPr/>
            </a:pPr>
            <a:endParaRPr lang="en-US" sz="3200" b="1" dirty="0"/>
          </a:p>
          <a:p>
            <a:pPr marL="514350" indent="-457200">
              <a:buFont typeface="Arial" panose="020B0604020202020204" pitchFamily="34" charset="0"/>
              <a:buChar char="•"/>
              <a:defRPr/>
            </a:pPr>
            <a:r>
              <a:rPr lang="en-US" sz="3200" b="1" i="1" u="sng" dirty="0"/>
              <a:t>Mathematics</a:t>
            </a:r>
            <a:r>
              <a:rPr lang="en-US" sz="3200" b="1" dirty="0"/>
              <a:t> will consist of </a:t>
            </a:r>
            <a:r>
              <a:rPr lang="en-US" sz="3200" b="1" i="1" u="sng" dirty="0"/>
              <a:t>2</a:t>
            </a:r>
            <a:r>
              <a:rPr lang="en-US" sz="3200" b="1" dirty="0"/>
              <a:t> </a:t>
            </a:r>
            <a:r>
              <a:rPr lang="en-US" sz="3200" b="1" dirty="0" smtClean="0"/>
              <a:t>sections</a:t>
            </a:r>
          </a:p>
          <a:p>
            <a:pPr marL="514350" indent="-457200">
              <a:buFont typeface="Arial" panose="020B0604020202020204" pitchFamily="34" charset="0"/>
              <a:buChar char="•"/>
              <a:defRPr/>
            </a:pPr>
            <a:endParaRPr lang="en-US" sz="3200" b="1" dirty="0"/>
          </a:p>
          <a:p>
            <a:pPr marL="514350" indent="-457200">
              <a:buFont typeface="Arial" panose="020B0604020202020204" pitchFamily="34" charset="0"/>
              <a:buChar char="•"/>
              <a:defRPr/>
            </a:pPr>
            <a:r>
              <a:rPr lang="en-US" sz="3200" b="1" i="1" u="sng" dirty="0"/>
              <a:t>Science</a:t>
            </a:r>
            <a:r>
              <a:rPr lang="en-US" sz="3200" b="1" dirty="0"/>
              <a:t> will consist of </a:t>
            </a:r>
            <a:r>
              <a:rPr lang="en-US" sz="3200" b="1" i="1" u="sng" dirty="0"/>
              <a:t>2</a:t>
            </a:r>
            <a:r>
              <a:rPr lang="en-US" sz="3200" b="1" dirty="0"/>
              <a:t> </a:t>
            </a:r>
            <a:r>
              <a:rPr lang="en-US" sz="3200" b="1" dirty="0" smtClean="0"/>
              <a:t>sections</a:t>
            </a:r>
          </a:p>
          <a:p>
            <a:pPr marL="514350" indent="-457200">
              <a:buFont typeface="Arial" panose="020B0604020202020204" pitchFamily="34" charset="0"/>
              <a:buChar char="•"/>
              <a:defRPr/>
            </a:pPr>
            <a:endParaRPr lang="en-US" sz="3200" b="1" dirty="0"/>
          </a:p>
          <a:p>
            <a:pPr marL="514350" indent="-457200">
              <a:buFont typeface="Arial" panose="020B0604020202020204" pitchFamily="34" charset="0"/>
              <a:buChar char="•"/>
              <a:defRPr/>
            </a:pPr>
            <a:r>
              <a:rPr lang="en-US" sz="3200" b="1" i="1" u="sng" dirty="0"/>
              <a:t>Social Studies</a:t>
            </a:r>
            <a:r>
              <a:rPr lang="en-US" sz="3200" b="1" i="1" dirty="0"/>
              <a:t> </a:t>
            </a:r>
            <a:r>
              <a:rPr lang="en-US" sz="3200" b="1" dirty="0"/>
              <a:t>will consist of </a:t>
            </a:r>
            <a:r>
              <a:rPr lang="en-US" sz="3200" b="1" i="1" u="sng" dirty="0"/>
              <a:t>2</a:t>
            </a:r>
            <a:r>
              <a:rPr lang="en-US" sz="3200" b="1" dirty="0"/>
              <a:t> sections</a:t>
            </a:r>
          </a:p>
          <a:p>
            <a:pPr lvl="1">
              <a:buFont typeface="Arial" charset="0"/>
              <a:buChar char="–"/>
              <a:defRPr/>
            </a:pPr>
            <a:endParaRPr lang="en-US" sz="2400" b="1" dirty="0"/>
          </a:p>
        </p:txBody>
      </p:sp>
      <p:pic>
        <p:nvPicPr>
          <p:cNvPr id="5" name="Picture 2" descr="http://homestead.cherrycreekschools.org/PublishingImages/clipart-images.gif"/>
          <p:cNvPicPr>
            <a:picLocks noChangeAspect="1" noChangeArrowheads="1"/>
          </p:cNvPicPr>
          <p:nvPr/>
        </p:nvPicPr>
        <p:blipFill>
          <a:blip r:embed="rId2" cstate="print"/>
          <a:srcRect/>
          <a:stretch>
            <a:fillRect/>
          </a:stretch>
        </p:blipFill>
        <p:spPr bwMode="auto">
          <a:xfrm>
            <a:off x="7391399" y="5809672"/>
            <a:ext cx="1572491" cy="10483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8712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7848600" cy="4541838"/>
          </a:xfrm>
        </p:spPr>
        <p:txBody>
          <a:bodyPr>
            <a:noAutofit/>
          </a:bodyPr>
          <a:lstStyle/>
          <a:p>
            <a:pPr>
              <a:lnSpc>
                <a:spcPct val="120000"/>
              </a:lnSpc>
              <a:spcBef>
                <a:spcPts val="0"/>
              </a:spcBef>
              <a:spcAft>
                <a:spcPts val="0"/>
              </a:spcAft>
              <a:buSzPct val="150000"/>
              <a:buFont typeface="Wingdings" panose="05000000000000000000" pitchFamily="2" charset="2"/>
              <a:buChar char="Ø"/>
            </a:pPr>
            <a:r>
              <a:rPr lang="en-US" sz="2400" b="1" dirty="0" smtClean="0">
                <a:solidFill>
                  <a:schemeClr val="tx1"/>
                </a:solidFill>
              </a:rPr>
              <a:t>Selected-Response </a:t>
            </a:r>
            <a:r>
              <a:rPr lang="en-US" sz="2400" b="1" dirty="0">
                <a:solidFill>
                  <a:schemeClr val="tx1"/>
                </a:solidFill>
              </a:rPr>
              <a:t>[aka, </a:t>
            </a:r>
            <a:r>
              <a:rPr lang="en-US" sz="2400" b="1" dirty="0" smtClean="0">
                <a:solidFill>
                  <a:schemeClr val="tx1"/>
                </a:solidFill>
              </a:rPr>
              <a:t>multiple-choice]</a:t>
            </a:r>
          </a:p>
          <a:p>
            <a:pPr lvl="3">
              <a:lnSpc>
                <a:spcPct val="120000"/>
              </a:lnSpc>
              <a:spcBef>
                <a:spcPts val="0"/>
              </a:spcBef>
              <a:spcAft>
                <a:spcPts val="0"/>
              </a:spcAft>
              <a:buSzPct val="150000"/>
              <a:buFont typeface="Arial" panose="020B0604020202020204" pitchFamily="34" charset="0"/>
              <a:buChar char="•"/>
            </a:pPr>
            <a:r>
              <a:rPr lang="en-US" sz="2000" b="1" dirty="0">
                <a:solidFill>
                  <a:schemeClr val="tx1"/>
                </a:solidFill>
              </a:rPr>
              <a:t>A</a:t>
            </a:r>
            <a:r>
              <a:rPr lang="en-US" sz="2000" b="1" dirty="0" smtClean="0">
                <a:solidFill>
                  <a:schemeClr val="tx1"/>
                </a:solidFill>
              </a:rPr>
              <a:t>ll </a:t>
            </a:r>
            <a:r>
              <a:rPr lang="en-US" sz="2000" b="1" dirty="0">
                <a:solidFill>
                  <a:schemeClr val="tx1"/>
                </a:solidFill>
              </a:rPr>
              <a:t>content </a:t>
            </a:r>
            <a:r>
              <a:rPr lang="en-US" sz="2000" b="1" dirty="0" smtClean="0">
                <a:solidFill>
                  <a:schemeClr val="tx1"/>
                </a:solidFill>
              </a:rPr>
              <a:t>areas</a:t>
            </a:r>
          </a:p>
          <a:p>
            <a:pPr lvl="3">
              <a:lnSpc>
                <a:spcPct val="120000"/>
              </a:lnSpc>
              <a:spcBef>
                <a:spcPts val="0"/>
              </a:spcBef>
              <a:spcAft>
                <a:spcPts val="0"/>
              </a:spcAft>
              <a:buSzPct val="150000"/>
              <a:buFont typeface="Arial" panose="020B0604020202020204" pitchFamily="34" charset="0"/>
              <a:buChar char="•"/>
            </a:pPr>
            <a:r>
              <a:rPr lang="en-US" sz="2000" b="1" dirty="0">
                <a:solidFill>
                  <a:schemeClr val="tx1"/>
                </a:solidFill>
              </a:rPr>
              <a:t>E</a:t>
            </a:r>
            <a:r>
              <a:rPr lang="en-US" sz="2000" b="1" dirty="0" smtClean="0">
                <a:solidFill>
                  <a:schemeClr val="tx1"/>
                </a:solidFill>
              </a:rPr>
              <a:t>vidence-based </a:t>
            </a:r>
            <a:r>
              <a:rPr lang="en-US" sz="2000" b="1" dirty="0">
                <a:solidFill>
                  <a:schemeClr val="tx1"/>
                </a:solidFill>
              </a:rPr>
              <a:t>selected response in </a:t>
            </a:r>
            <a:r>
              <a:rPr lang="en-US" sz="2000" b="1" dirty="0" smtClean="0">
                <a:solidFill>
                  <a:schemeClr val="tx1"/>
                </a:solidFill>
              </a:rPr>
              <a:t>ELA</a:t>
            </a:r>
          </a:p>
          <a:p>
            <a:pPr lvl="3">
              <a:lnSpc>
                <a:spcPct val="120000"/>
              </a:lnSpc>
              <a:spcBef>
                <a:spcPts val="0"/>
              </a:spcBef>
              <a:spcAft>
                <a:spcPts val="0"/>
              </a:spcAft>
              <a:buSzPct val="150000"/>
              <a:buFont typeface="Arial" panose="020B0604020202020204" pitchFamily="34" charset="0"/>
              <a:buChar char="•"/>
            </a:pPr>
            <a:r>
              <a:rPr lang="en-US" sz="2000" b="1" dirty="0"/>
              <a:t>Nationally norm-referenced items to provide a national comparison</a:t>
            </a:r>
          </a:p>
          <a:p>
            <a:pPr lvl="3">
              <a:lnSpc>
                <a:spcPct val="120000"/>
              </a:lnSpc>
              <a:spcBef>
                <a:spcPts val="0"/>
              </a:spcBef>
              <a:spcAft>
                <a:spcPts val="0"/>
              </a:spcAft>
              <a:buSzPct val="150000"/>
              <a:buFont typeface="Arial" panose="020B0604020202020204" pitchFamily="34" charset="0"/>
              <a:buChar char="•"/>
            </a:pPr>
            <a:endParaRPr lang="en-US" sz="1200" b="1" dirty="0">
              <a:solidFill>
                <a:schemeClr val="tx1"/>
              </a:solidFill>
            </a:endParaRPr>
          </a:p>
          <a:p>
            <a:pPr>
              <a:lnSpc>
                <a:spcPct val="120000"/>
              </a:lnSpc>
              <a:spcBef>
                <a:spcPts val="0"/>
              </a:spcBef>
              <a:spcAft>
                <a:spcPts val="0"/>
              </a:spcAft>
              <a:buSzPct val="150000"/>
              <a:buFont typeface="Wingdings" panose="05000000000000000000" pitchFamily="2" charset="2"/>
              <a:buChar char="Ø"/>
            </a:pPr>
            <a:r>
              <a:rPr lang="en-US" sz="2400" b="1" dirty="0" smtClean="0">
                <a:solidFill>
                  <a:schemeClr val="tx1"/>
                </a:solidFill>
              </a:rPr>
              <a:t>Constructed-Response</a:t>
            </a:r>
          </a:p>
          <a:p>
            <a:pPr lvl="3">
              <a:lnSpc>
                <a:spcPct val="120000"/>
              </a:lnSpc>
              <a:spcBef>
                <a:spcPts val="0"/>
              </a:spcBef>
              <a:spcAft>
                <a:spcPts val="0"/>
              </a:spcAft>
              <a:buSzPct val="150000"/>
              <a:buFont typeface="Arial" panose="020B0604020202020204" pitchFamily="34" charset="0"/>
              <a:buChar char="•"/>
            </a:pPr>
            <a:r>
              <a:rPr lang="en-US" sz="2400" b="1" dirty="0" smtClean="0">
                <a:solidFill>
                  <a:schemeClr val="tx1"/>
                </a:solidFill>
              </a:rPr>
              <a:t>ELA </a:t>
            </a:r>
            <a:r>
              <a:rPr lang="en-US" sz="2400" b="1" dirty="0">
                <a:solidFill>
                  <a:schemeClr val="tx1"/>
                </a:solidFill>
              </a:rPr>
              <a:t>and </a:t>
            </a:r>
            <a:r>
              <a:rPr lang="en-US" sz="2400" b="1" dirty="0" smtClean="0">
                <a:solidFill>
                  <a:schemeClr val="tx1"/>
                </a:solidFill>
              </a:rPr>
              <a:t>mathematics</a:t>
            </a: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a:lnSpc>
                <a:spcPct val="120000"/>
              </a:lnSpc>
              <a:spcBef>
                <a:spcPts val="0"/>
              </a:spcBef>
              <a:spcAft>
                <a:spcPts val="0"/>
              </a:spcAft>
              <a:buSzPct val="150000"/>
              <a:buFont typeface="Wingdings" panose="05000000000000000000" pitchFamily="2" charset="2"/>
              <a:buChar char="Ø"/>
            </a:pPr>
            <a:r>
              <a:rPr lang="en-US" sz="2400" b="1" dirty="0" smtClean="0">
                <a:solidFill>
                  <a:schemeClr val="tx1"/>
                </a:solidFill>
              </a:rPr>
              <a:t>Extended-Response</a:t>
            </a:r>
          </a:p>
          <a:p>
            <a:pPr lvl="3">
              <a:lnSpc>
                <a:spcPct val="120000"/>
              </a:lnSpc>
              <a:spcBef>
                <a:spcPts val="0"/>
              </a:spcBef>
              <a:spcAft>
                <a:spcPts val="0"/>
              </a:spcAft>
              <a:buSzPct val="150000"/>
              <a:buFont typeface="Arial" panose="020B0604020202020204" pitchFamily="34" charset="0"/>
              <a:buChar char="•"/>
            </a:pPr>
            <a:r>
              <a:rPr lang="en-US" sz="2400" b="1" dirty="0" smtClean="0">
                <a:solidFill>
                  <a:schemeClr val="tx1"/>
                </a:solidFill>
              </a:rPr>
              <a:t>ELA </a:t>
            </a:r>
            <a:r>
              <a:rPr lang="en-US" sz="2400" b="1" dirty="0">
                <a:solidFill>
                  <a:schemeClr val="tx1"/>
                </a:solidFill>
              </a:rPr>
              <a:t>and </a:t>
            </a:r>
            <a:r>
              <a:rPr lang="en-US" sz="2400" b="1" dirty="0" smtClean="0">
                <a:solidFill>
                  <a:schemeClr val="tx1"/>
                </a:solidFill>
              </a:rPr>
              <a:t>mathematics</a:t>
            </a: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a:lnSpc>
                <a:spcPct val="120000"/>
              </a:lnSpc>
              <a:spcBef>
                <a:spcPts val="0"/>
              </a:spcBef>
              <a:spcAft>
                <a:spcPts val="0"/>
              </a:spcAft>
              <a:buSzPct val="150000"/>
              <a:buFont typeface="Wingdings" panose="05000000000000000000" pitchFamily="2" charset="2"/>
              <a:buChar char="Ø"/>
            </a:pPr>
            <a:r>
              <a:rPr lang="en-US" sz="2400" b="1" dirty="0" smtClean="0">
                <a:solidFill>
                  <a:schemeClr val="tx1"/>
                </a:solidFill>
              </a:rPr>
              <a:t>Technology Enhanced</a:t>
            </a:r>
          </a:p>
          <a:p>
            <a:pPr lvl="3">
              <a:lnSpc>
                <a:spcPct val="120000"/>
              </a:lnSpc>
              <a:spcBef>
                <a:spcPts val="0"/>
              </a:spcBef>
              <a:spcAft>
                <a:spcPts val="0"/>
              </a:spcAft>
              <a:buSzPct val="150000"/>
              <a:buFont typeface="Arial" panose="020B0604020202020204" pitchFamily="34" charset="0"/>
              <a:buChar char="•"/>
            </a:pPr>
            <a:r>
              <a:rPr lang="en-US" sz="2400" b="1" dirty="0">
                <a:solidFill>
                  <a:schemeClr val="tx1"/>
                </a:solidFill>
              </a:rPr>
              <a:t>T</a:t>
            </a:r>
            <a:r>
              <a:rPr lang="en-US" sz="2400" b="1" dirty="0" smtClean="0">
                <a:solidFill>
                  <a:schemeClr val="tx1"/>
                </a:solidFill>
              </a:rPr>
              <a:t>o </a:t>
            </a:r>
            <a:r>
              <a:rPr lang="en-US" sz="2400" b="1" dirty="0">
                <a:solidFill>
                  <a:schemeClr val="tx1"/>
                </a:solidFill>
              </a:rPr>
              <a:t>begin in 2016-2017</a:t>
            </a:r>
          </a:p>
        </p:txBody>
      </p:sp>
      <p:sp>
        <p:nvSpPr>
          <p:cNvPr id="4" name="TextBox 3"/>
          <p:cNvSpPr txBox="1"/>
          <p:nvPr/>
        </p:nvSpPr>
        <p:spPr>
          <a:xfrm>
            <a:off x="304800" y="228600"/>
            <a:ext cx="8382000" cy="646331"/>
          </a:xfrm>
          <a:prstGeom prst="rect">
            <a:avLst/>
          </a:prstGeom>
          <a:solidFill>
            <a:srgbClr val="FFFF00"/>
          </a:solidFill>
          <a:ln w="38100">
            <a:solidFill>
              <a:srgbClr val="00B050"/>
            </a:solidFill>
          </a:ln>
        </p:spPr>
        <p:txBody>
          <a:bodyPr wrap="square" rtlCol="0">
            <a:spAutoFit/>
          </a:bodyPr>
          <a:lstStyle/>
          <a:p>
            <a:pPr algn="ctr"/>
            <a:r>
              <a:rPr lang="en-US" sz="3600" b="1" dirty="0" smtClean="0">
                <a:solidFill>
                  <a:srgbClr val="00B050"/>
                </a:solidFill>
              </a:rPr>
              <a:t>Georgia Milestones Question Types</a:t>
            </a:r>
            <a:endParaRPr lang="en-US" sz="3600" b="1" dirty="0">
              <a:solidFill>
                <a:srgbClr val="00B050"/>
              </a:solidFill>
            </a:endParaRPr>
          </a:p>
        </p:txBody>
      </p:sp>
      <p:pic>
        <p:nvPicPr>
          <p:cNvPr id="2050" name="Picture 2" descr="http://images.realclear.com/225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884" y="1295400"/>
            <a:ext cx="1744133" cy="1158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ritingfix.com/images/Const_Response/Summit_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29000"/>
            <a:ext cx="2044496" cy="12734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learn.southampton.ac.uk/wp-content/blogs.dir/sites/64/2015/09/fillmultipleblank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29200"/>
            <a:ext cx="269659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5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219200"/>
            <a:ext cx="8839200" cy="4541838"/>
          </a:xfrm>
        </p:spPr>
        <p:txBody>
          <a:bodyPr>
            <a:noAutofit/>
          </a:bodyPr>
          <a:lstStyle/>
          <a:p>
            <a:pPr marL="566928" lvl="3" indent="0">
              <a:lnSpc>
                <a:spcPct val="120000"/>
              </a:lnSpc>
              <a:spcBef>
                <a:spcPts val="0"/>
              </a:spcBef>
              <a:spcAft>
                <a:spcPts val="0"/>
              </a:spcAft>
              <a:buSzPct val="150000"/>
              <a:buNone/>
            </a:pPr>
            <a:endParaRPr lang="en-US" sz="1200" b="1" dirty="0">
              <a:solidFill>
                <a:schemeClr val="tx1"/>
              </a:solidFill>
            </a:endParaRPr>
          </a:p>
          <a:p>
            <a:pPr>
              <a:lnSpc>
                <a:spcPct val="120000"/>
              </a:lnSpc>
              <a:spcBef>
                <a:spcPts val="0"/>
              </a:spcBef>
              <a:spcAft>
                <a:spcPts val="0"/>
              </a:spcAft>
              <a:buSzPct val="150000"/>
              <a:buFont typeface="Wingdings" panose="05000000000000000000" pitchFamily="2" charset="2"/>
              <a:buChar char="Ø"/>
            </a:pPr>
            <a:r>
              <a:rPr lang="en-US" sz="2800" b="1" dirty="0" smtClean="0">
                <a:solidFill>
                  <a:schemeClr val="tx1"/>
                </a:solidFill>
              </a:rPr>
              <a:t>Constructed-Response - ELA </a:t>
            </a:r>
            <a:r>
              <a:rPr lang="en-US" sz="2800" b="1" dirty="0">
                <a:solidFill>
                  <a:schemeClr val="tx1"/>
                </a:solidFill>
              </a:rPr>
              <a:t>and </a:t>
            </a:r>
            <a:r>
              <a:rPr lang="en-US" sz="2800" b="1" dirty="0" smtClean="0">
                <a:solidFill>
                  <a:schemeClr val="tx1"/>
                </a:solidFill>
              </a:rPr>
              <a:t>mathematics</a:t>
            </a: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lvl="3">
              <a:lnSpc>
                <a:spcPct val="120000"/>
              </a:lnSpc>
              <a:spcBef>
                <a:spcPts val="0"/>
              </a:spcBef>
              <a:spcAft>
                <a:spcPts val="0"/>
              </a:spcAft>
              <a:buSzPct val="150000"/>
              <a:buFont typeface="Arial" panose="020B0604020202020204" pitchFamily="34" charset="0"/>
              <a:buChar char="•"/>
            </a:pPr>
            <a:endParaRPr lang="en-US" sz="1200" b="1" dirty="0">
              <a:solidFill>
                <a:schemeClr val="tx1"/>
              </a:solidFill>
            </a:endParaRP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lvl="3">
              <a:lnSpc>
                <a:spcPct val="120000"/>
              </a:lnSpc>
              <a:spcBef>
                <a:spcPts val="0"/>
              </a:spcBef>
              <a:spcAft>
                <a:spcPts val="0"/>
              </a:spcAft>
              <a:buSzPct val="150000"/>
              <a:buFont typeface="Arial" panose="020B0604020202020204" pitchFamily="34" charset="0"/>
              <a:buChar char="•"/>
            </a:pPr>
            <a:endParaRPr lang="en-US" sz="1200" b="1" dirty="0">
              <a:solidFill>
                <a:schemeClr val="tx1"/>
              </a:solidFill>
            </a:endParaRP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lvl="3">
              <a:lnSpc>
                <a:spcPct val="120000"/>
              </a:lnSpc>
              <a:spcBef>
                <a:spcPts val="0"/>
              </a:spcBef>
              <a:spcAft>
                <a:spcPts val="0"/>
              </a:spcAft>
              <a:buSzPct val="150000"/>
              <a:buFont typeface="Arial" panose="020B0604020202020204" pitchFamily="34" charset="0"/>
              <a:buChar char="•"/>
            </a:pPr>
            <a:endParaRPr lang="en-US" sz="1200" b="1" dirty="0" smtClean="0">
              <a:solidFill>
                <a:schemeClr val="tx1"/>
              </a:solidFill>
            </a:endParaRPr>
          </a:p>
          <a:p>
            <a:pPr>
              <a:lnSpc>
                <a:spcPct val="120000"/>
              </a:lnSpc>
              <a:spcBef>
                <a:spcPts val="0"/>
              </a:spcBef>
              <a:spcAft>
                <a:spcPts val="0"/>
              </a:spcAft>
              <a:buSzPct val="150000"/>
              <a:buFont typeface="Wingdings" panose="05000000000000000000" pitchFamily="2" charset="2"/>
              <a:buChar char="Ø"/>
            </a:pPr>
            <a:r>
              <a:rPr lang="en-US" sz="2800" b="1" dirty="0" smtClean="0">
                <a:solidFill>
                  <a:schemeClr val="tx1"/>
                </a:solidFill>
              </a:rPr>
              <a:t>Extended-Response - ELA </a:t>
            </a:r>
            <a:r>
              <a:rPr lang="en-US" sz="2800" b="1" dirty="0">
                <a:solidFill>
                  <a:schemeClr val="tx1"/>
                </a:solidFill>
              </a:rPr>
              <a:t>and </a:t>
            </a:r>
            <a:r>
              <a:rPr lang="en-US" sz="2800" b="1" dirty="0" smtClean="0">
                <a:solidFill>
                  <a:schemeClr val="tx1"/>
                </a:solidFill>
              </a:rPr>
              <a:t>mathematics</a:t>
            </a:r>
          </a:p>
        </p:txBody>
      </p:sp>
      <p:sp>
        <p:nvSpPr>
          <p:cNvPr id="4" name="TextBox 3"/>
          <p:cNvSpPr txBox="1"/>
          <p:nvPr/>
        </p:nvSpPr>
        <p:spPr>
          <a:xfrm>
            <a:off x="304800" y="228600"/>
            <a:ext cx="8382000" cy="1200329"/>
          </a:xfrm>
          <a:prstGeom prst="rect">
            <a:avLst/>
          </a:prstGeom>
          <a:solidFill>
            <a:srgbClr val="FFFF00"/>
          </a:solidFill>
          <a:ln w="38100">
            <a:solidFill>
              <a:srgbClr val="00B050"/>
            </a:solidFill>
          </a:ln>
        </p:spPr>
        <p:txBody>
          <a:bodyPr wrap="square" rtlCol="0">
            <a:spAutoFit/>
          </a:bodyPr>
          <a:lstStyle/>
          <a:p>
            <a:pPr algn="ctr"/>
            <a:r>
              <a:rPr lang="en-US" sz="3600" b="1" dirty="0" smtClean="0">
                <a:solidFill>
                  <a:srgbClr val="00B050"/>
                </a:solidFill>
              </a:rPr>
              <a:t>Georgia Milestones Questions</a:t>
            </a:r>
          </a:p>
          <a:p>
            <a:pPr algn="ctr"/>
            <a:r>
              <a:rPr lang="en-US" sz="3600" b="1" dirty="0" smtClean="0">
                <a:solidFill>
                  <a:srgbClr val="00B050"/>
                </a:solidFill>
              </a:rPr>
              <a:t>Open Ended</a:t>
            </a:r>
            <a:endParaRPr lang="en-US" sz="3600" b="1" dirty="0">
              <a:solidFill>
                <a:srgbClr val="00B050"/>
              </a:solidFill>
            </a:endParaRPr>
          </a:p>
        </p:txBody>
      </p:sp>
      <p:sp>
        <p:nvSpPr>
          <p:cNvPr id="7" name="TextBox 6"/>
          <p:cNvSpPr txBox="1"/>
          <p:nvPr/>
        </p:nvSpPr>
        <p:spPr>
          <a:xfrm>
            <a:off x="685801" y="4080808"/>
            <a:ext cx="8001000" cy="193899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Assessment</a:t>
            </a:r>
            <a:r>
              <a:rPr lang="en-US" sz="2400" b="1" u="sng" dirty="0" smtClean="0"/>
              <a:t>  </a:t>
            </a:r>
            <a:r>
              <a:rPr lang="en-US" sz="2400" dirty="0" smtClean="0"/>
              <a:t>items </a:t>
            </a:r>
            <a:r>
              <a:rPr lang="en-US" sz="2400" dirty="0"/>
              <a:t>require more </a:t>
            </a:r>
            <a:r>
              <a:rPr lang="en-US" sz="2400" dirty="0" smtClean="0"/>
              <a:t>elaborate </a:t>
            </a:r>
            <a:r>
              <a:rPr lang="en-US" sz="2400" dirty="0"/>
              <a:t>answers and explanations of </a:t>
            </a:r>
            <a:r>
              <a:rPr lang="en-US" sz="2400" dirty="0" smtClean="0"/>
              <a:t>reasoning</a:t>
            </a:r>
            <a:r>
              <a:rPr lang="en-US" sz="2400" dirty="0"/>
              <a:t>. They allow for multiple correct </a:t>
            </a:r>
            <a:r>
              <a:rPr lang="en-US" sz="2400" dirty="0" smtClean="0"/>
              <a:t>answers and /</a:t>
            </a:r>
            <a:r>
              <a:rPr lang="en-US" sz="2400" dirty="0"/>
              <a:t>or varying methods of </a:t>
            </a:r>
            <a:r>
              <a:rPr lang="en-US" sz="2400" dirty="0" smtClean="0"/>
              <a:t>arriving </a:t>
            </a:r>
            <a:r>
              <a:rPr lang="en-US" sz="2400" dirty="0"/>
              <a:t>at the correct answer. Writing </a:t>
            </a:r>
            <a:r>
              <a:rPr lang="en-US" sz="2400" dirty="0" smtClean="0"/>
              <a:t>prompts </a:t>
            </a:r>
            <a:r>
              <a:rPr lang="en-US" sz="2400" dirty="0"/>
              <a:t>and performance tasks are </a:t>
            </a:r>
            <a:r>
              <a:rPr lang="en-US" sz="2400" dirty="0" smtClean="0"/>
              <a:t>examples </a:t>
            </a:r>
            <a:r>
              <a:rPr lang="en-US" sz="2400" dirty="0"/>
              <a:t>of extended-response items.</a:t>
            </a:r>
          </a:p>
        </p:txBody>
      </p:sp>
      <p:sp>
        <p:nvSpPr>
          <p:cNvPr id="6" name="TextBox 5"/>
          <p:cNvSpPr txBox="1"/>
          <p:nvPr/>
        </p:nvSpPr>
        <p:spPr>
          <a:xfrm>
            <a:off x="685800" y="2217003"/>
            <a:ext cx="8001000" cy="830997"/>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Assessment  items </a:t>
            </a:r>
            <a:r>
              <a:rPr lang="en-US" sz="2400" dirty="0"/>
              <a:t>that require the </a:t>
            </a:r>
            <a:r>
              <a:rPr lang="en-US" sz="2400" dirty="0" smtClean="0"/>
              <a:t>student </a:t>
            </a:r>
            <a:r>
              <a:rPr lang="en-US" sz="2400" dirty="0"/>
              <a:t>to generate a response as </a:t>
            </a:r>
            <a:r>
              <a:rPr lang="en-US" sz="2400" dirty="0" smtClean="0"/>
              <a:t>opposed </a:t>
            </a:r>
            <a:r>
              <a:rPr lang="en-US" sz="2400" dirty="0"/>
              <a:t>to selecting a response. </a:t>
            </a:r>
          </a:p>
        </p:txBody>
      </p:sp>
    </p:spTree>
    <p:extLst>
      <p:ext uri="{BB962C8B-B14F-4D97-AF65-F5344CB8AC3E}">
        <p14:creationId xmlns:p14="http://schemas.microsoft.com/office/powerpoint/2010/main" val="136524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905000"/>
            <a:ext cx="2362200" cy="4038600"/>
          </a:xfrm>
          <a:prstGeom prst="rect">
            <a:avLst/>
          </a:prstGeom>
        </p:spPr>
      </p:pic>
      <p:sp>
        <p:nvSpPr>
          <p:cNvPr id="2" name="Title 1"/>
          <p:cNvSpPr>
            <a:spLocks noGrp="1"/>
          </p:cNvSpPr>
          <p:nvPr>
            <p:ph type="title"/>
          </p:nvPr>
        </p:nvSpPr>
        <p:spPr>
          <a:xfrm>
            <a:off x="457200" y="152401"/>
            <a:ext cx="8077981" cy="1066800"/>
          </a:xfrm>
        </p:spPr>
        <p:txBody>
          <a:bodyPr>
            <a:noAutofit/>
          </a:bodyPr>
          <a:lstStyle/>
          <a:p>
            <a:pPr algn="ctr"/>
            <a:r>
              <a:rPr lang="en-US" sz="3600" b="1" dirty="0"/>
              <a:t>Sample 3</a:t>
            </a:r>
            <a:r>
              <a:rPr lang="en-US" sz="3600" b="1" baseline="30000" dirty="0"/>
              <a:t>rd</a:t>
            </a:r>
            <a:r>
              <a:rPr lang="en-US" sz="3600" b="1" dirty="0"/>
              <a:t> grade </a:t>
            </a:r>
            <a:r>
              <a:rPr lang="en-US" sz="3600" b="1" dirty="0" smtClean="0"/>
              <a:t>Language Arts </a:t>
            </a:r>
            <a:br>
              <a:rPr lang="en-US" sz="3600" b="1" dirty="0" smtClean="0"/>
            </a:br>
            <a:r>
              <a:rPr lang="en-US" sz="3600" b="1" dirty="0" smtClean="0"/>
              <a:t>Constructed </a:t>
            </a:r>
            <a:r>
              <a:rPr lang="en-US" sz="3600" b="1" dirty="0"/>
              <a:t>Response Question</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76400"/>
            <a:ext cx="3623861" cy="4724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676400"/>
            <a:ext cx="3311858" cy="4724400"/>
          </a:xfrm>
          <a:prstGeom prst="rect">
            <a:avLst/>
          </a:prstGeom>
        </p:spPr>
      </p:pic>
    </p:spTree>
    <p:extLst>
      <p:ext uri="{BB962C8B-B14F-4D97-AF65-F5344CB8AC3E}">
        <p14:creationId xmlns:p14="http://schemas.microsoft.com/office/powerpoint/2010/main" val="16270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533400"/>
            <a:ext cx="4930404" cy="5788673"/>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350" y="1295400"/>
            <a:ext cx="3913850" cy="4983981"/>
          </a:xfrm>
          <a:prstGeom prst="rect">
            <a:avLst/>
          </a:prstGeom>
        </p:spPr>
      </p:pic>
      <p:sp>
        <p:nvSpPr>
          <p:cNvPr id="2" name="Title 1"/>
          <p:cNvSpPr>
            <a:spLocks noGrp="1"/>
          </p:cNvSpPr>
          <p:nvPr>
            <p:ph type="title"/>
          </p:nvPr>
        </p:nvSpPr>
        <p:spPr>
          <a:xfrm>
            <a:off x="456419" y="228600"/>
            <a:ext cx="8077981" cy="1128532"/>
          </a:xfrm>
          <a:solidFill>
            <a:schemeClr val="bg1"/>
          </a:solidFill>
        </p:spPr>
        <p:txBody>
          <a:bodyPr>
            <a:normAutofit/>
          </a:bodyPr>
          <a:lstStyle/>
          <a:p>
            <a:pPr algn="ctr"/>
            <a:r>
              <a:rPr lang="en-US" sz="3600" b="1" dirty="0"/>
              <a:t>Sample 3</a:t>
            </a:r>
            <a:r>
              <a:rPr lang="en-US" sz="3600" b="1" baseline="30000" dirty="0"/>
              <a:t>rd</a:t>
            </a:r>
            <a:r>
              <a:rPr lang="en-US" sz="3600" b="1" dirty="0"/>
              <a:t> grade </a:t>
            </a:r>
            <a:r>
              <a:rPr lang="en-US" sz="3600" b="1" dirty="0" smtClean="0"/>
              <a:t>Language Arts </a:t>
            </a:r>
            <a:br>
              <a:rPr lang="en-US" sz="3600" b="1" dirty="0" smtClean="0"/>
            </a:br>
            <a:r>
              <a:rPr lang="en-US" sz="3600" b="1" dirty="0" smtClean="0"/>
              <a:t>Constructed </a:t>
            </a:r>
            <a:r>
              <a:rPr lang="en-US" sz="3600" b="1" dirty="0"/>
              <a:t>Response Question</a:t>
            </a:r>
            <a:endParaRPr lang="en-US" sz="3600" dirty="0"/>
          </a:p>
        </p:txBody>
      </p:sp>
    </p:spTree>
    <p:extLst>
      <p:ext uri="{BB962C8B-B14F-4D97-AF65-F5344CB8AC3E}">
        <p14:creationId xmlns:p14="http://schemas.microsoft.com/office/powerpoint/2010/main" val="235975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43800" cy="1143000"/>
          </a:xfrm>
        </p:spPr>
        <p:txBody>
          <a:bodyPr>
            <a:normAutofit/>
          </a:bodyPr>
          <a:lstStyle/>
          <a:p>
            <a:pPr algn="ctr"/>
            <a:r>
              <a:rPr lang="en-US" sz="3200" b="1" dirty="0"/>
              <a:t>Sample 3</a:t>
            </a:r>
            <a:r>
              <a:rPr lang="en-US" sz="3200" b="1" baseline="30000" dirty="0"/>
              <a:t>rd</a:t>
            </a:r>
            <a:r>
              <a:rPr lang="en-US" sz="3200" b="1" dirty="0"/>
              <a:t> grade </a:t>
            </a:r>
            <a:r>
              <a:rPr lang="en-US" sz="3200" b="1" dirty="0" smtClean="0"/>
              <a:t>Language Arts </a:t>
            </a:r>
            <a:br>
              <a:rPr lang="en-US" sz="3200" b="1" dirty="0" smtClean="0"/>
            </a:br>
            <a:r>
              <a:rPr lang="en-US" sz="3200" b="1" dirty="0" smtClean="0"/>
              <a:t>Constructed </a:t>
            </a:r>
            <a:r>
              <a:rPr lang="en-US" sz="3200" b="1" dirty="0"/>
              <a:t>Response Question</a:t>
            </a:r>
            <a:endParaRPr lang="en-US" sz="3200" dirty="0"/>
          </a:p>
        </p:txBody>
      </p:sp>
      <p:sp>
        <p:nvSpPr>
          <p:cNvPr id="5" name="Content Placeholder 4"/>
          <p:cNvSpPr>
            <a:spLocks noGrp="1"/>
          </p:cNvSpPr>
          <p:nvPr>
            <p:ph sz="half" idx="1"/>
          </p:nvPr>
        </p:nvSpPr>
        <p:spPr>
          <a:xfrm>
            <a:off x="76200" y="1219200"/>
            <a:ext cx="4343400" cy="5105400"/>
          </a:xfrm>
          <a:solidFill>
            <a:schemeClr val="bg1"/>
          </a:solidFill>
        </p:spPr>
        <p:txBody>
          <a:bodyPr numCol="1">
            <a:noAutofit/>
          </a:bodyPr>
          <a:lstStyle/>
          <a:p>
            <a:pPr marL="0" indent="0">
              <a:spcBef>
                <a:spcPts val="0"/>
              </a:spcBef>
              <a:spcAft>
                <a:spcPts val="0"/>
              </a:spcAft>
              <a:buNone/>
            </a:pPr>
            <a:r>
              <a:rPr lang="en-US" sz="1800" b="1" dirty="0" smtClean="0"/>
              <a:t>Explain </a:t>
            </a:r>
            <a:r>
              <a:rPr lang="en-US" sz="1800" b="1" dirty="0"/>
              <a:t>why Sabrina felt nervous about doing something new. Use details from the story and your own personal experience to support your explanation.</a:t>
            </a:r>
            <a:endParaRPr lang="en-US" sz="1800" dirty="0"/>
          </a:p>
          <a:p>
            <a:pPr marL="0" indent="0">
              <a:spcBef>
                <a:spcPts val="0"/>
              </a:spcBef>
              <a:spcAft>
                <a:spcPts val="0"/>
              </a:spcAft>
              <a:buNone/>
            </a:pPr>
            <a:r>
              <a:rPr lang="en-US" sz="1800" dirty="0"/>
              <a:t>(3.RL.1 Ask and answer questions to demonstrate understanding of a text, referring explicitly to the text as the basis for the answers</a:t>
            </a:r>
            <a:r>
              <a:rPr lang="en-US" sz="1800" dirty="0" smtClean="0"/>
              <a:t>.)</a:t>
            </a:r>
            <a:endParaRPr lang="en-US" sz="1800" dirty="0"/>
          </a:p>
          <a:p>
            <a:pPr marL="0" indent="0">
              <a:buNone/>
            </a:pPr>
            <a:r>
              <a:rPr lang="en-US" sz="1800" b="1" dirty="0" smtClean="0"/>
              <a:t>Explain </a:t>
            </a:r>
            <a:r>
              <a:rPr lang="en-US" sz="1800" b="1" dirty="0"/>
              <a:t>how step 8 affects step 9 in “Science Experiment”. Use details from the article to explain why these steps are very important to making the experiment work.</a:t>
            </a:r>
            <a:r>
              <a:rPr lang="en-US" sz="1800" dirty="0"/>
              <a:t/>
            </a:r>
            <a:br>
              <a:rPr lang="en-US" sz="1800" dirty="0"/>
            </a:br>
            <a:r>
              <a:rPr lang="en-US" sz="1800" dirty="0"/>
              <a:t>(3.RI.3 Describe the relationship between a series of historical events, scientific ideas or concepts, or steps in technical procedures in a text, using language that pertains to time, sequence, and cause/effect.)</a:t>
            </a:r>
          </a:p>
          <a:p>
            <a:pPr marL="0" indent="0">
              <a:buNone/>
            </a:pPr>
            <a:r>
              <a:rPr lang="en-US" sz="1800" dirty="0"/>
              <a:t> </a:t>
            </a:r>
            <a:r>
              <a:rPr lang="en-US" sz="1800" b="1" dirty="0"/>
              <a:t>This task has more than one (1) part. Read each part carefully and respond.</a:t>
            </a:r>
            <a:br>
              <a:rPr lang="en-US" sz="1800" b="1" dirty="0"/>
            </a:br>
            <a:endParaRPr lang="en-US" sz="1800" b="1" dirty="0"/>
          </a:p>
          <a:p>
            <a:pPr marL="0" indent="0">
              <a:buNone/>
            </a:pPr>
            <a:r>
              <a:rPr lang="en-US" sz="1800" dirty="0"/>
              <a:t> </a:t>
            </a:r>
          </a:p>
          <a:p>
            <a:pPr marL="0" indent="0">
              <a:buNone/>
            </a:pPr>
            <a:r>
              <a:rPr lang="en-US" sz="1800" dirty="0"/>
              <a:t> </a:t>
            </a:r>
          </a:p>
          <a:p>
            <a:pPr marL="0" indent="0">
              <a:buNone/>
            </a:pPr>
            <a:r>
              <a:rPr lang="en-US" sz="1800" dirty="0"/>
              <a:t> </a:t>
            </a:r>
          </a:p>
        </p:txBody>
      </p:sp>
      <p:sp>
        <p:nvSpPr>
          <p:cNvPr id="6" name="Content Placeholder 5"/>
          <p:cNvSpPr>
            <a:spLocks noGrp="1"/>
          </p:cNvSpPr>
          <p:nvPr>
            <p:ph sz="half" idx="2"/>
          </p:nvPr>
        </p:nvSpPr>
        <p:spPr>
          <a:xfrm>
            <a:off x="4800600" y="1219200"/>
            <a:ext cx="4191000" cy="5105400"/>
          </a:xfrm>
          <a:solidFill>
            <a:schemeClr val="bg1"/>
          </a:solidFill>
        </p:spPr>
        <p:txBody>
          <a:bodyPr>
            <a:noAutofit/>
          </a:bodyPr>
          <a:lstStyle/>
          <a:p>
            <a:pPr marL="0" indent="0">
              <a:buNone/>
            </a:pPr>
            <a:r>
              <a:rPr lang="en-US" sz="1600" b="1" dirty="0" smtClean="0"/>
              <a:t>Part </a:t>
            </a:r>
            <a:r>
              <a:rPr lang="en-US" sz="1600" b="1" dirty="0"/>
              <a:t>A </a:t>
            </a:r>
            <a:br>
              <a:rPr lang="en-US" sz="1600" b="1" dirty="0"/>
            </a:br>
            <a:r>
              <a:rPr lang="en-US" sz="1600" b="1" dirty="0"/>
              <a:t>Create a materials list that includes everything needed to complete steps one through six. </a:t>
            </a:r>
            <a:br>
              <a:rPr lang="en-US" sz="1600" b="1" dirty="0"/>
            </a:br>
            <a:endParaRPr lang="en-US" sz="1600" b="1" dirty="0"/>
          </a:p>
          <a:p>
            <a:pPr marL="0" indent="0">
              <a:spcBef>
                <a:spcPts val="0"/>
              </a:spcBef>
              <a:spcAft>
                <a:spcPts val="0"/>
              </a:spcAft>
              <a:buNone/>
            </a:pPr>
            <a:r>
              <a:rPr lang="en-US" sz="1600" b="1" dirty="0"/>
              <a:t>Part B </a:t>
            </a:r>
            <a:br>
              <a:rPr lang="en-US" sz="1600" b="1" dirty="0"/>
            </a:br>
            <a:r>
              <a:rPr lang="en-US" sz="1600" dirty="0"/>
              <a:t>Using information from Part A and the directions in the “Procedure” section, answer these questions with a complete </a:t>
            </a:r>
            <a:r>
              <a:rPr lang="en-US" sz="1600" dirty="0" smtClean="0"/>
              <a:t>sentence.</a:t>
            </a:r>
          </a:p>
          <a:p>
            <a:pPr>
              <a:spcBef>
                <a:spcPts val="0"/>
              </a:spcBef>
              <a:spcAft>
                <a:spcPts val="0"/>
              </a:spcAft>
              <a:buFontTx/>
              <a:buChar char="-"/>
            </a:pPr>
            <a:r>
              <a:rPr lang="en-US" sz="1600" b="1" dirty="0" smtClean="0"/>
              <a:t>How </a:t>
            </a:r>
            <a:r>
              <a:rPr lang="en-US" sz="1600" b="1" dirty="0"/>
              <a:t>much of each of the materials should be in the cup labeled Water A after you have completed step six? </a:t>
            </a:r>
            <a:endParaRPr lang="en-US" sz="1600" b="1" dirty="0" smtClean="0"/>
          </a:p>
          <a:p>
            <a:pPr>
              <a:spcBef>
                <a:spcPts val="0"/>
              </a:spcBef>
              <a:spcAft>
                <a:spcPts val="0"/>
              </a:spcAft>
              <a:buFontTx/>
              <a:buChar char="-"/>
            </a:pPr>
            <a:endParaRPr lang="en-US" sz="800" dirty="0"/>
          </a:p>
          <a:p>
            <a:pPr lvl="0">
              <a:spcBef>
                <a:spcPts val="0"/>
              </a:spcBef>
              <a:spcAft>
                <a:spcPts val="0"/>
              </a:spcAft>
              <a:buFontTx/>
              <a:buChar char="-"/>
            </a:pPr>
            <a:r>
              <a:rPr lang="en-US" sz="1600" b="1" dirty="0" smtClean="0"/>
              <a:t>How </a:t>
            </a:r>
            <a:r>
              <a:rPr lang="en-US" sz="1600" b="1" dirty="0"/>
              <a:t>much of each of the materials should be in the cup labeled Soda Water A after you have completed step six? </a:t>
            </a:r>
            <a:endParaRPr lang="en-US" sz="1600" b="1" dirty="0" smtClean="0"/>
          </a:p>
          <a:p>
            <a:pPr lvl="0">
              <a:spcBef>
                <a:spcPts val="0"/>
              </a:spcBef>
              <a:spcAft>
                <a:spcPts val="0"/>
              </a:spcAft>
              <a:buFontTx/>
              <a:buChar char="-"/>
            </a:pPr>
            <a:endParaRPr lang="en-US" sz="800" dirty="0"/>
          </a:p>
          <a:p>
            <a:pPr lvl="0">
              <a:spcBef>
                <a:spcPts val="0"/>
              </a:spcBef>
              <a:spcAft>
                <a:spcPts val="0"/>
              </a:spcAft>
              <a:buFontTx/>
              <a:buChar char="-"/>
            </a:pPr>
            <a:r>
              <a:rPr lang="en-US" sz="1600" b="1" dirty="0" smtClean="0"/>
              <a:t>How </a:t>
            </a:r>
            <a:r>
              <a:rPr lang="en-US" sz="1600" b="1" dirty="0"/>
              <a:t>much of each of the materials should be in the cup labeled Apple Juice A after you have completed step six? </a:t>
            </a:r>
            <a:endParaRPr lang="en-US" sz="1600" b="1" dirty="0" smtClean="0"/>
          </a:p>
          <a:p>
            <a:pPr lvl="0">
              <a:spcBef>
                <a:spcPts val="0"/>
              </a:spcBef>
              <a:spcAft>
                <a:spcPts val="0"/>
              </a:spcAft>
              <a:buFontTx/>
              <a:buChar char="-"/>
            </a:pPr>
            <a:endParaRPr lang="en-US" sz="800" dirty="0"/>
          </a:p>
          <a:p>
            <a:pPr marL="0" indent="0">
              <a:spcBef>
                <a:spcPts val="0"/>
              </a:spcBef>
              <a:spcAft>
                <a:spcPts val="0"/>
              </a:spcAft>
              <a:buNone/>
            </a:pPr>
            <a:r>
              <a:rPr lang="en-US" sz="1600" dirty="0"/>
              <a:t>(3.RI.8 Describe the logical connection between particular sentences and paragraphs in a text (e.g., comparison, cause/effect, first/second/third in a sequence).</a:t>
            </a:r>
          </a:p>
          <a:p>
            <a:pPr marL="0" indent="0">
              <a:buNone/>
            </a:pPr>
            <a:endParaRPr lang="en-US" sz="1600" dirty="0"/>
          </a:p>
          <a:p>
            <a:endParaRPr lang="en-US" sz="1600" dirty="0"/>
          </a:p>
        </p:txBody>
      </p:sp>
    </p:spTree>
    <p:extLst>
      <p:ext uri="{BB962C8B-B14F-4D97-AF65-F5344CB8AC3E}">
        <p14:creationId xmlns:p14="http://schemas.microsoft.com/office/powerpoint/2010/main" val="183385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1743075"/>
            <a:ext cx="9144000" cy="2143125"/>
          </a:xfrm>
          <a:solidFill>
            <a:srgbClr val="FFFF00"/>
          </a:solidFill>
          <a:ln>
            <a:solidFill>
              <a:srgbClr val="00B050"/>
            </a:solidFill>
          </a:ln>
        </p:spPr>
        <p:txBody>
          <a:bodyPr anchorCtr="0">
            <a:normAutofit fontScale="90000"/>
          </a:bodyPr>
          <a:lstStyle/>
          <a:p>
            <a:pPr algn="ctr" eaLnBrk="1" hangingPunct="1">
              <a:defRPr/>
            </a:pPr>
            <a:r>
              <a:rPr lang="en-CA" sz="5400" b="1" dirty="0" smtClean="0">
                <a:solidFill>
                  <a:srgbClr val="00B050"/>
                </a:solidFill>
              </a:rPr>
              <a:t>INSPIRATION</a:t>
            </a:r>
            <a:br>
              <a:rPr lang="en-CA" sz="5400" b="1" dirty="0" smtClean="0">
                <a:solidFill>
                  <a:srgbClr val="00B050"/>
                </a:solidFill>
              </a:rPr>
            </a:br>
            <a:r>
              <a:rPr lang="en-CA" sz="5400" b="1" dirty="0" smtClean="0">
                <a:solidFill>
                  <a:srgbClr val="00B050"/>
                </a:solidFill>
              </a:rPr>
              <a:t>for the </a:t>
            </a:r>
            <a:br>
              <a:rPr lang="en-CA" sz="5400" b="1" dirty="0" smtClean="0">
                <a:solidFill>
                  <a:srgbClr val="00B050"/>
                </a:solidFill>
              </a:rPr>
            </a:br>
            <a:r>
              <a:rPr lang="en-CA" sz="5400" b="1" dirty="0" smtClean="0">
                <a:solidFill>
                  <a:srgbClr val="00B050"/>
                </a:solidFill>
              </a:rPr>
              <a:t>BEST Parents, Faculty and Staff</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http://www.usnews.com/dims4/USNEWS/4267e30/2147483647/thumbnail/652x434%3E/quality/85/?url=%2Fcmsmedia%2F8a%2Fef%2F77c3e00846c58129c342a1ad3fd0%2F140402-gaps-edito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815" y="4584483"/>
            <a:ext cx="2614185" cy="174011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763633" y="164488"/>
            <a:ext cx="1032792" cy="1359233"/>
            <a:chOff x="2395419" y="5178623"/>
            <a:chExt cx="947619" cy="1145977"/>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619" y="5512133"/>
              <a:ext cx="838201" cy="812467"/>
            </a:xfrm>
            <a:prstGeom prst="rect">
              <a:avLst/>
            </a:prstGeom>
          </p:spPr>
        </p:pic>
        <p:sp>
          <p:nvSpPr>
            <p:cNvPr id="17" name="Rectangle 16"/>
            <p:cNvSpPr/>
            <p:nvPr/>
          </p:nvSpPr>
          <p:spPr>
            <a:xfrm>
              <a:off x="2395419" y="5178623"/>
              <a:ext cx="947619" cy="307777"/>
            </a:xfrm>
            <a:prstGeom prst="rect">
              <a:avLst/>
            </a:prstGeom>
            <a:noFill/>
          </p:spPr>
          <p:txBody>
            <a:bodyPr wrap="square" lIns="91440" tIns="45720" rIns="91440" bIns="45720">
              <a:spAutoFit/>
            </a:bodyPr>
            <a:lstStyle/>
            <a:p>
              <a:pPr algn="ctr"/>
              <a:r>
                <a:rPr lang="en-US" sz="1400" b="1" cap="none" spc="0" dirty="0" err="1" smtClean="0">
                  <a:ln w="1905"/>
                  <a:effectLst>
                    <a:innerShdw blurRad="69850" dist="43180" dir="5400000">
                      <a:srgbClr val="000000">
                        <a:alpha val="65000"/>
                      </a:srgbClr>
                    </a:innerShdw>
                  </a:effectLst>
                </a:rPr>
                <a:t>Wheeless</a:t>
              </a:r>
              <a:endParaRPr lang="en-US" sz="5400" b="1" cap="none" spc="0" dirty="0">
                <a:ln w="1905"/>
                <a:effectLst>
                  <a:innerShdw blurRad="69850" dist="43180" dir="5400000">
                    <a:srgbClr val="000000">
                      <a:alpha val="65000"/>
                    </a:srgbClr>
                  </a:innerShdw>
                </a:effectLst>
              </a:endParaRPr>
            </a:p>
          </p:txBody>
        </p:sp>
      </p:grpSp>
      <p:pic>
        <p:nvPicPr>
          <p:cNvPr id="2052" name="Picture 4" descr="http://evp-4f1ce38a49738-6872af64d8e8dc285ebb0d80a72689d2.s3.amazonaws.com/3-big-test-success-1-default-lightbox.jpg?v=13955166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468" y="4395023"/>
            <a:ext cx="2571750" cy="194167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estbowleschurch.com/wp-content/uploads/2015/06/moving_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648200"/>
            <a:ext cx="251773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03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243013"/>
          </a:xfrm>
        </p:spPr>
        <p:txBody>
          <a:bodyPr>
            <a:normAutofit/>
          </a:bodyPr>
          <a:lstStyle/>
          <a:p>
            <a:pPr algn="ctr"/>
            <a:r>
              <a:rPr lang="en-US" sz="3600" b="1" dirty="0"/>
              <a:t>Sample 3</a:t>
            </a:r>
            <a:r>
              <a:rPr lang="en-US" sz="3600" b="1" baseline="30000" dirty="0"/>
              <a:t>rd</a:t>
            </a:r>
            <a:r>
              <a:rPr lang="en-US" sz="3600" b="1" dirty="0"/>
              <a:t> grade </a:t>
            </a:r>
            <a:r>
              <a:rPr lang="en-US" sz="3600" b="1" dirty="0" smtClean="0"/>
              <a:t>Language Arts </a:t>
            </a:r>
            <a:br>
              <a:rPr lang="en-US" sz="3600" b="1" dirty="0" smtClean="0"/>
            </a:br>
            <a:r>
              <a:rPr lang="en-US" sz="3600" b="1" dirty="0" smtClean="0"/>
              <a:t>Extended Response Question</a:t>
            </a:r>
            <a:endParaRPr lang="en-US" sz="3600" dirty="0"/>
          </a:p>
        </p:txBody>
      </p:sp>
      <p:pic>
        <p:nvPicPr>
          <p:cNvPr id="7" name="Picture 6"/>
          <p:cNvPicPr>
            <a:picLocks noChangeAspect="1"/>
          </p:cNvPicPr>
          <p:nvPr/>
        </p:nvPicPr>
        <p:blipFill rotWithShape="1">
          <a:blip r:embed="rId2"/>
          <a:srcRect l="24376" t="26562" r="25624" b="13281"/>
          <a:stretch/>
        </p:blipFill>
        <p:spPr>
          <a:xfrm>
            <a:off x="242455" y="1423988"/>
            <a:ext cx="5091545" cy="4900612"/>
          </a:xfrm>
          <a:prstGeom prst="rect">
            <a:avLst/>
          </a:prstGeom>
        </p:spPr>
      </p:pic>
      <p:pic>
        <p:nvPicPr>
          <p:cNvPr id="8" name="Content Placeholder 4"/>
          <p:cNvPicPr>
            <a:picLocks noChangeAspect="1"/>
          </p:cNvPicPr>
          <p:nvPr/>
        </p:nvPicPr>
        <p:blipFill rotWithShape="1">
          <a:blip r:embed="rId3"/>
          <a:srcRect l="22468" t="35510" r="25366" b="44566"/>
          <a:stretch/>
        </p:blipFill>
        <p:spPr>
          <a:xfrm>
            <a:off x="996747" y="2629574"/>
            <a:ext cx="8147253" cy="24894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240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8" y="228600"/>
            <a:ext cx="8154181" cy="1203960"/>
          </a:xfrm>
        </p:spPr>
        <p:txBody>
          <a:bodyPr>
            <a:normAutofit/>
          </a:bodyPr>
          <a:lstStyle/>
          <a:p>
            <a:pPr algn="ctr"/>
            <a:r>
              <a:rPr lang="en-US" sz="3600" b="1" dirty="0"/>
              <a:t>Sample 3</a:t>
            </a:r>
            <a:r>
              <a:rPr lang="en-US" sz="3600" b="1" baseline="30000" dirty="0"/>
              <a:t>rd</a:t>
            </a:r>
            <a:r>
              <a:rPr lang="en-US" sz="3600" b="1" dirty="0"/>
              <a:t> grade </a:t>
            </a:r>
            <a:r>
              <a:rPr lang="en-US" sz="3600" b="1" dirty="0" smtClean="0"/>
              <a:t>Language Arts </a:t>
            </a:r>
            <a:br>
              <a:rPr lang="en-US" sz="3600" b="1" dirty="0" smtClean="0"/>
            </a:br>
            <a:r>
              <a:rPr lang="en-US" sz="3600" b="1" dirty="0" smtClean="0"/>
              <a:t>Selected-Response </a:t>
            </a:r>
            <a:r>
              <a:rPr lang="en-US" sz="3600" b="1" dirty="0"/>
              <a:t>Question</a:t>
            </a:r>
            <a:endParaRPr lang="en-US" sz="3600" dirty="0"/>
          </a:p>
        </p:txBody>
      </p:sp>
      <p:pic>
        <p:nvPicPr>
          <p:cNvPr id="6" name="Picture 5"/>
          <p:cNvPicPr>
            <a:picLocks noChangeAspect="1"/>
          </p:cNvPicPr>
          <p:nvPr/>
        </p:nvPicPr>
        <p:blipFill>
          <a:blip r:embed="rId2"/>
          <a:stretch>
            <a:fillRect/>
          </a:stretch>
        </p:blipFill>
        <p:spPr>
          <a:xfrm>
            <a:off x="1295400" y="1792936"/>
            <a:ext cx="5943599" cy="4790536"/>
          </a:xfrm>
          <a:prstGeom prst="rect">
            <a:avLst/>
          </a:prstGeom>
        </p:spPr>
      </p:pic>
      <p:pic>
        <p:nvPicPr>
          <p:cNvPr id="5" name="Picture 4"/>
          <p:cNvPicPr>
            <a:picLocks noChangeAspect="1"/>
          </p:cNvPicPr>
          <p:nvPr/>
        </p:nvPicPr>
        <p:blipFill rotWithShape="1">
          <a:blip r:embed="rId3"/>
          <a:srcRect l="23750" t="56250" r="24375" b="28906"/>
          <a:stretch/>
        </p:blipFill>
        <p:spPr>
          <a:xfrm>
            <a:off x="381000" y="3124200"/>
            <a:ext cx="8321842" cy="190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364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152400"/>
            <a:ext cx="8098971" cy="1508760"/>
          </a:xfrm>
        </p:spPr>
        <p:txBody>
          <a:bodyPr>
            <a:normAutofit/>
          </a:bodyPr>
          <a:lstStyle/>
          <a:p>
            <a:pPr algn="ctr"/>
            <a:r>
              <a:rPr lang="en-US" b="1" dirty="0" smtClean="0"/>
              <a:t>Sample 3</a:t>
            </a:r>
            <a:r>
              <a:rPr lang="en-US" b="1" baseline="30000" dirty="0" smtClean="0"/>
              <a:t>rd</a:t>
            </a:r>
            <a:r>
              <a:rPr lang="en-US" b="1" dirty="0" smtClean="0"/>
              <a:t> grade Math </a:t>
            </a:r>
            <a:br>
              <a:rPr lang="en-US" b="1" dirty="0" smtClean="0"/>
            </a:br>
            <a:r>
              <a:rPr lang="en-US" b="1" dirty="0" smtClean="0"/>
              <a:t>Constructed Response Question</a:t>
            </a:r>
            <a:endParaRPr lang="en-US" b="1" dirty="0"/>
          </a:p>
        </p:txBody>
      </p:sp>
      <p:pic>
        <p:nvPicPr>
          <p:cNvPr id="5" name="Picture 4"/>
          <p:cNvPicPr>
            <a:picLocks noChangeAspect="1"/>
          </p:cNvPicPr>
          <p:nvPr/>
        </p:nvPicPr>
        <p:blipFill>
          <a:blip r:embed="rId2"/>
          <a:stretch>
            <a:fillRect/>
          </a:stretch>
        </p:blipFill>
        <p:spPr>
          <a:xfrm>
            <a:off x="761999" y="1828800"/>
            <a:ext cx="8117703" cy="4191000"/>
          </a:xfrm>
          <a:prstGeom prst="rect">
            <a:avLst/>
          </a:prstGeom>
        </p:spPr>
      </p:pic>
    </p:spTree>
    <p:extLst>
      <p:ext uri="{BB962C8B-B14F-4D97-AF65-F5344CB8AC3E}">
        <p14:creationId xmlns:p14="http://schemas.microsoft.com/office/powerpoint/2010/main" val="129888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52400"/>
            <a:ext cx="8098971" cy="1051560"/>
          </a:xfrm>
        </p:spPr>
        <p:txBody>
          <a:bodyPr>
            <a:normAutofit/>
          </a:bodyPr>
          <a:lstStyle/>
          <a:p>
            <a:pPr algn="ctr"/>
            <a:r>
              <a:rPr lang="en-US" sz="3600" b="1" dirty="0" smtClean="0"/>
              <a:t>Sample 3</a:t>
            </a:r>
            <a:r>
              <a:rPr lang="en-US" sz="3600" b="1" baseline="30000" dirty="0" smtClean="0"/>
              <a:t>rd</a:t>
            </a:r>
            <a:r>
              <a:rPr lang="en-US" sz="3600" b="1" dirty="0" smtClean="0"/>
              <a:t> grade Math </a:t>
            </a:r>
            <a:br>
              <a:rPr lang="en-US" sz="3600" b="1" dirty="0" smtClean="0"/>
            </a:br>
            <a:r>
              <a:rPr lang="en-US" sz="3600" b="1" dirty="0" smtClean="0"/>
              <a:t>Constructed Response Question</a:t>
            </a:r>
            <a:endParaRPr lang="en-US" sz="3600" b="1" dirty="0"/>
          </a:p>
        </p:txBody>
      </p:sp>
      <p:pic>
        <p:nvPicPr>
          <p:cNvPr id="3" name="Picture 2"/>
          <p:cNvPicPr>
            <a:picLocks noChangeAspect="1"/>
          </p:cNvPicPr>
          <p:nvPr/>
        </p:nvPicPr>
        <p:blipFill>
          <a:blip r:embed="rId3"/>
          <a:stretch>
            <a:fillRect/>
          </a:stretch>
        </p:blipFill>
        <p:spPr>
          <a:xfrm>
            <a:off x="872836" y="1219200"/>
            <a:ext cx="6899564" cy="5486400"/>
          </a:xfrm>
          <a:prstGeom prst="rect">
            <a:avLst/>
          </a:prstGeom>
        </p:spPr>
      </p:pic>
    </p:spTree>
    <p:extLst>
      <p:ext uri="{BB962C8B-B14F-4D97-AF65-F5344CB8AC3E}">
        <p14:creationId xmlns:p14="http://schemas.microsoft.com/office/powerpoint/2010/main" val="336718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Sample 3</a:t>
            </a:r>
            <a:r>
              <a:rPr lang="en-US" b="1" baseline="30000" dirty="0"/>
              <a:t>rd</a:t>
            </a:r>
            <a:r>
              <a:rPr lang="en-US" b="1" dirty="0"/>
              <a:t> grade </a:t>
            </a:r>
            <a:r>
              <a:rPr lang="en-US" b="1" dirty="0" smtClean="0"/>
              <a:t>Math Selected-Response Question</a:t>
            </a:r>
            <a:endParaRPr lang="en-US" dirty="0"/>
          </a:p>
        </p:txBody>
      </p:sp>
      <p:pic>
        <p:nvPicPr>
          <p:cNvPr id="5" name="Picture 4"/>
          <p:cNvPicPr>
            <a:picLocks noChangeAspect="1"/>
          </p:cNvPicPr>
          <p:nvPr/>
        </p:nvPicPr>
        <p:blipFill>
          <a:blip r:embed="rId2"/>
          <a:stretch>
            <a:fillRect/>
          </a:stretch>
        </p:blipFill>
        <p:spPr>
          <a:xfrm>
            <a:off x="405114" y="2046558"/>
            <a:ext cx="8357886" cy="3730356"/>
          </a:xfrm>
          <a:prstGeom prst="rect">
            <a:avLst/>
          </a:prstGeom>
        </p:spPr>
      </p:pic>
    </p:spTree>
    <p:extLst>
      <p:ext uri="{BB962C8B-B14F-4D97-AF65-F5344CB8AC3E}">
        <p14:creationId xmlns:p14="http://schemas.microsoft.com/office/powerpoint/2010/main" val="373644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70" y="609600"/>
            <a:ext cx="7744630" cy="798763"/>
          </a:xfrm>
          <a:solidFill>
            <a:srgbClr val="FFFF00"/>
          </a:solidFill>
          <a:ln w="38100">
            <a:solidFill>
              <a:srgbClr val="00B050"/>
            </a:solidFill>
          </a:ln>
        </p:spPr>
        <p:txBody>
          <a:bodyPr>
            <a:normAutofit/>
          </a:bodyPr>
          <a:lstStyle/>
          <a:p>
            <a:r>
              <a:rPr lang="en-US" b="1" dirty="0" smtClean="0">
                <a:solidFill>
                  <a:srgbClr val="00B050"/>
                </a:solidFill>
              </a:rPr>
              <a:t>What can I do to help my child?</a:t>
            </a:r>
            <a:endParaRPr lang="en-US" b="1" dirty="0">
              <a:solidFill>
                <a:srgbClr val="00B050"/>
              </a:solidFill>
            </a:endParaRPr>
          </a:p>
        </p:txBody>
      </p:sp>
      <p:sp>
        <p:nvSpPr>
          <p:cNvPr id="3" name="Content Placeholder 2"/>
          <p:cNvSpPr>
            <a:spLocks noGrp="1"/>
          </p:cNvSpPr>
          <p:nvPr>
            <p:ph idx="1"/>
          </p:nvPr>
        </p:nvSpPr>
        <p:spPr>
          <a:xfrm>
            <a:off x="609600" y="2057400"/>
            <a:ext cx="7848600" cy="3530600"/>
          </a:xfrm>
        </p:spPr>
        <p:txBody>
          <a:bodyPr>
            <a:noAutofit/>
          </a:bodyPr>
          <a:lstStyle/>
          <a:p>
            <a:pPr>
              <a:buFont typeface="Wingdings" panose="05000000000000000000" pitchFamily="2" charset="2"/>
              <a:buChar char="q"/>
            </a:pPr>
            <a:r>
              <a:rPr lang="en-US" sz="2800" b="1" dirty="0" smtClean="0"/>
              <a:t>Have him/her write, write, and write some more!</a:t>
            </a:r>
          </a:p>
          <a:p>
            <a:pPr>
              <a:buFont typeface="Wingdings" panose="05000000000000000000" pitchFamily="2" charset="2"/>
              <a:buChar char="q"/>
            </a:pPr>
            <a:r>
              <a:rPr lang="en-US" sz="2800" b="1" dirty="0" smtClean="0"/>
              <a:t>Read, read, and read some more! </a:t>
            </a:r>
          </a:p>
          <a:p>
            <a:pPr>
              <a:buFont typeface="Wingdings" panose="05000000000000000000" pitchFamily="2" charset="2"/>
              <a:buChar char="q"/>
            </a:pPr>
            <a:r>
              <a:rPr lang="en-US" sz="2800" b="1" dirty="0" smtClean="0"/>
              <a:t>Always ask “why” and expect complete sentence answers.</a:t>
            </a:r>
          </a:p>
          <a:p>
            <a:pPr>
              <a:buFont typeface="Wingdings" panose="05000000000000000000" pitchFamily="2" charset="2"/>
              <a:buChar char="q"/>
            </a:pPr>
            <a:r>
              <a:rPr lang="en-US" sz="2800" b="1" dirty="0" smtClean="0"/>
              <a:t>Always prompt him/her to explain his/her thinking with pictures, words, and numbers.</a:t>
            </a:r>
          </a:p>
          <a:p>
            <a:pPr>
              <a:buFont typeface="Wingdings" panose="05000000000000000000" pitchFamily="2" charset="2"/>
              <a:buChar char="q"/>
            </a:pPr>
            <a:r>
              <a:rPr lang="en-US" sz="2800" b="1" dirty="0" smtClean="0"/>
              <a:t>Keep in contact with your child’s teacher.</a:t>
            </a:r>
            <a:endParaRPr lang="en-US" sz="2800" b="1" dirty="0"/>
          </a:p>
        </p:txBody>
      </p:sp>
    </p:spTree>
    <p:extLst>
      <p:ext uri="{BB962C8B-B14F-4D97-AF65-F5344CB8AC3E}">
        <p14:creationId xmlns:p14="http://schemas.microsoft.com/office/powerpoint/2010/main" val="516239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304800"/>
            <a:ext cx="7135030" cy="1143000"/>
          </a:xfrm>
          <a:solidFill>
            <a:srgbClr val="FFFF00"/>
          </a:solidFill>
          <a:ln w="38100">
            <a:solidFill>
              <a:srgbClr val="00B050"/>
            </a:solidFill>
          </a:ln>
        </p:spPr>
        <p:txBody>
          <a:bodyPr>
            <a:normAutofit/>
          </a:bodyPr>
          <a:lstStyle/>
          <a:p>
            <a:r>
              <a:rPr lang="en-US" sz="3600" b="1" dirty="0" smtClean="0">
                <a:solidFill>
                  <a:srgbClr val="00B050"/>
                </a:solidFill>
              </a:rPr>
              <a:t>What is school system doing to prepare your child?</a:t>
            </a:r>
            <a:endParaRPr lang="en-US" sz="3600" b="1" dirty="0">
              <a:solidFill>
                <a:srgbClr val="00B050"/>
              </a:solidFill>
            </a:endParaRPr>
          </a:p>
        </p:txBody>
      </p:sp>
      <p:sp>
        <p:nvSpPr>
          <p:cNvPr id="3" name="Content Placeholder 2"/>
          <p:cNvSpPr>
            <a:spLocks noGrp="1"/>
          </p:cNvSpPr>
          <p:nvPr>
            <p:ph idx="1"/>
          </p:nvPr>
        </p:nvSpPr>
        <p:spPr>
          <a:xfrm>
            <a:off x="457200" y="1905000"/>
            <a:ext cx="8381999" cy="4023360"/>
          </a:xfrm>
        </p:spPr>
        <p:txBody>
          <a:bodyPr>
            <a:noAutofit/>
          </a:bodyPr>
          <a:lstStyle/>
          <a:p>
            <a:pPr>
              <a:buFont typeface="Wingdings" panose="05000000000000000000" pitchFamily="2" charset="2"/>
              <a:buChar char="v"/>
            </a:pPr>
            <a:r>
              <a:rPr lang="en-US" sz="2400" dirty="0" smtClean="0"/>
              <a:t>Evidence-based writing focus (across content areas)</a:t>
            </a:r>
          </a:p>
          <a:p>
            <a:pPr>
              <a:buFont typeface="Wingdings" panose="05000000000000000000" pitchFamily="2" charset="2"/>
              <a:buChar char="v"/>
            </a:pPr>
            <a:r>
              <a:rPr lang="en-US" sz="2400" dirty="0" smtClean="0"/>
              <a:t>Using curriculum and planning resources provided by the GA Department of Education</a:t>
            </a:r>
          </a:p>
          <a:p>
            <a:pPr>
              <a:buFont typeface="Wingdings" panose="05000000000000000000" pitchFamily="2" charset="2"/>
              <a:buChar char="v"/>
            </a:pPr>
            <a:r>
              <a:rPr lang="en-US" sz="2400" dirty="0" smtClean="0"/>
              <a:t>Using sample items in instruction and on assessments</a:t>
            </a:r>
          </a:p>
          <a:p>
            <a:pPr>
              <a:buFont typeface="Wingdings" panose="05000000000000000000" pitchFamily="2" charset="2"/>
              <a:buChar char="v"/>
            </a:pPr>
            <a:r>
              <a:rPr lang="en-US" sz="2400" dirty="0" smtClean="0"/>
              <a:t>Participating in Practice Assessments beginning next month modeled after the Georgia Milestones sample assessment items</a:t>
            </a:r>
          </a:p>
          <a:p>
            <a:pPr>
              <a:buFont typeface="Wingdings" panose="05000000000000000000" pitchFamily="2" charset="2"/>
              <a:buChar char="v"/>
            </a:pPr>
            <a:r>
              <a:rPr lang="en-US" sz="2400" dirty="0" smtClean="0"/>
              <a:t>Practice EXTENDED Constructed Response prompts</a:t>
            </a:r>
          </a:p>
          <a:p>
            <a:pPr>
              <a:buFont typeface="Wingdings" panose="05000000000000000000" pitchFamily="2" charset="2"/>
              <a:buChar char="v"/>
            </a:pPr>
            <a:r>
              <a:rPr lang="en-US" sz="2400" dirty="0" smtClean="0"/>
              <a:t>Added Additional Computer time 3-5</a:t>
            </a:r>
          </a:p>
          <a:p>
            <a:pPr>
              <a:buFont typeface="Wingdings" panose="05000000000000000000" pitchFamily="2" charset="2"/>
              <a:buChar char="v"/>
            </a:pPr>
            <a:r>
              <a:rPr lang="en-US" sz="2400" dirty="0" smtClean="0"/>
              <a:t>Practice using Online assessments to mirror GMAS</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1801041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1828800"/>
            <a:ext cx="9144000" cy="1609725"/>
          </a:xfrm>
          <a:solidFill>
            <a:srgbClr val="FFFF00"/>
          </a:solidFill>
          <a:ln>
            <a:solidFill>
              <a:srgbClr val="00B050"/>
            </a:solidFill>
          </a:ln>
        </p:spPr>
        <p:txBody>
          <a:bodyPr anchorCtr="0"/>
          <a:lstStyle/>
          <a:p>
            <a:pPr algn="ctr" eaLnBrk="1" hangingPunct="1">
              <a:defRPr/>
            </a:pPr>
            <a:r>
              <a:rPr lang="en-CA" sz="5400" b="1" dirty="0" smtClean="0">
                <a:solidFill>
                  <a:srgbClr val="00B050"/>
                </a:solidFill>
              </a:rPr>
              <a:t>Test Preparation/Study &amp; Test Taking Strategies</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ttps://encrypted-tbn3.gstatic.com/images?q=tbn:ANd9GcTMZkXRX6nFK2_fZeDfJ3o-LBmMhOejmv3kRIFKnOUT84KzmAan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58683"/>
            <a:ext cx="2209800" cy="137723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usnews.com/dims4/USNEWS/4267e30/2147483647/thumbnail/652x434%3E/quality/85/?url=%2Fcmsmedia%2F8a%2Fef%2F77c3e00846c58129c342a1ad3fd0%2F140402-gaps-editori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250" y="4495801"/>
            <a:ext cx="2614185" cy="174011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eat healt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495801"/>
            <a:ext cx="2769550" cy="17193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924800" y="68340"/>
            <a:ext cx="1149101" cy="1453873"/>
            <a:chOff x="1371600" y="5181600"/>
            <a:chExt cx="947619" cy="1159956"/>
          </a:xfrm>
        </p:grpSpPr>
        <p:pic>
          <p:nvPicPr>
            <p:cNvPr id="12" name="Picture 16" descr="Wilkinson Gardens Elementary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5257800"/>
              <a:ext cx="947619" cy="10074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1600" y="51816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Wilkinson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1371600" y="6096000"/>
              <a:ext cx="947619" cy="245556"/>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Gardens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1314767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533400" y="732630"/>
            <a:ext cx="5105400" cy="709613"/>
          </a:xfrm>
          <a:solidFill>
            <a:srgbClr val="FFFF00"/>
          </a:solidFill>
          <a:ln>
            <a:solidFill>
              <a:srgbClr val="00B050"/>
            </a:solidFill>
          </a:ln>
        </p:spPr>
        <p:txBody>
          <a:bodyPr anchorCtr="0">
            <a:normAutofit/>
          </a:bodyPr>
          <a:lstStyle/>
          <a:p>
            <a:pPr algn="ctr" eaLnBrk="1" hangingPunct="1">
              <a:defRPr/>
            </a:pPr>
            <a:r>
              <a:rPr lang="en-CA" sz="4400" b="1" dirty="0" smtClean="0">
                <a:solidFill>
                  <a:srgbClr val="00B050"/>
                </a:solidFill>
              </a:rPr>
              <a:t>Topics</a:t>
            </a:r>
          </a:p>
        </p:txBody>
      </p:sp>
      <p:sp>
        <p:nvSpPr>
          <p:cNvPr id="3075" name="Content Placeholder 2"/>
          <p:cNvSpPr>
            <a:spLocks noGrp="1"/>
          </p:cNvSpPr>
          <p:nvPr>
            <p:ph idx="4294967295"/>
          </p:nvPr>
        </p:nvSpPr>
        <p:spPr>
          <a:xfrm>
            <a:off x="457200" y="1524000"/>
            <a:ext cx="7416800" cy="3300412"/>
          </a:xfrm>
        </p:spPr>
        <p:txBody>
          <a:bodyPr>
            <a:normAutofit fontScale="92500" lnSpcReduction="10000"/>
          </a:bodyPr>
          <a:lstStyle/>
          <a:p>
            <a:pPr marL="514350" indent="-514350" eaLnBrk="1" hangingPunct="1">
              <a:buFont typeface="Calibri" pitchFamily="34" charset="0"/>
              <a:buAutoNum type="arabicPeriod"/>
              <a:defRPr/>
            </a:pPr>
            <a:endParaRPr lang="en-CA" sz="2800" dirty="0" smtClean="0"/>
          </a:p>
          <a:p>
            <a:pPr marL="514350" indent="-514350" eaLnBrk="1" hangingPunct="1">
              <a:buFont typeface="Calibri" pitchFamily="34" charset="0"/>
              <a:buAutoNum type="arabicPeriod"/>
              <a:defRPr/>
            </a:pPr>
            <a:r>
              <a:rPr lang="en-CA" sz="4800" dirty="0" smtClean="0"/>
              <a:t>Test Anxiety</a:t>
            </a:r>
          </a:p>
          <a:p>
            <a:pPr marL="514350" indent="-514350" eaLnBrk="1" hangingPunct="1">
              <a:buFont typeface="Calibri" pitchFamily="34" charset="0"/>
              <a:buAutoNum type="arabicPeriod"/>
              <a:defRPr/>
            </a:pPr>
            <a:r>
              <a:rPr lang="en-CA" sz="4800" dirty="0" smtClean="0"/>
              <a:t>Study Strategies</a:t>
            </a:r>
          </a:p>
          <a:p>
            <a:pPr marL="514350" indent="-514350" eaLnBrk="1" hangingPunct="1">
              <a:buFont typeface="Calibri" pitchFamily="34" charset="0"/>
              <a:buAutoNum type="arabicPeriod"/>
              <a:defRPr/>
            </a:pPr>
            <a:r>
              <a:rPr lang="en-CA" sz="4800" dirty="0" smtClean="0"/>
              <a:t>Test Taking Strategies</a:t>
            </a:r>
          </a:p>
          <a:p>
            <a:pPr marL="514350" indent="-514350" eaLnBrk="1" hangingPunct="1">
              <a:buFont typeface="Calibri" pitchFamily="34" charset="0"/>
              <a:buAutoNum type="arabicPeriod"/>
              <a:defRPr/>
            </a:pPr>
            <a:r>
              <a:rPr lang="en-CA" sz="4800" dirty="0" smtClean="0"/>
              <a:t>Self-Care</a:t>
            </a:r>
          </a:p>
        </p:txBody>
      </p:sp>
      <p:pic>
        <p:nvPicPr>
          <p:cNvPr id="4100" name="Picture 5" descr="MCj02321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088" y="304800"/>
            <a:ext cx="2068512"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CBD05219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919058"/>
            <a:ext cx="3668712" cy="232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847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87350"/>
            <a:ext cx="9144000" cy="80645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02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2276475"/>
            <a:ext cx="9144000" cy="2143125"/>
          </a:xfrm>
          <a:solidFill>
            <a:srgbClr val="FFFF00"/>
          </a:solidFill>
          <a:ln>
            <a:solidFill>
              <a:srgbClr val="00B050"/>
            </a:solidFill>
          </a:ln>
        </p:spPr>
        <p:txBody>
          <a:bodyPr anchorCtr="0">
            <a:normAutofit fontScale="90000"/>
          </a:bodyPr>
          <a:lstStyle/>
          <a:p>
            <a:pPr algn="ctr" eaLnBrk="1" hangingPunct="1">
              <a:defRPr/>
            </a:pPr>
            <a:r>
              <a:rPr lang="en-CA" sz="5400" b="1" dirty="0" smtClean="0">
                <a:solidFill>
                  <a:srgbClr val="00B050"/>
                </a:solidFill>
              </a:rPr>
              <a:t>Richmond County Beliefs &amp; Goals</a:t>
            </a:r>
            <a:br>
              <a:rPr lang="en-CA" sz="5400" b="1" dirty="0" smtClean="0">
                <a:solidFill>
                  <a:srgbClr val="00B050"/>
                </a:solidFill>
              </a:rPr>
            </a:br>
            <a:r>
              <a:rPr lang="en-CA" sz="5400" b="1" dirty="0" smtClean="0">
                <a:solidFill>
                  <a:srgbClr val="00B050"/>
                </a:solidFill>
              </a:rPr>
              <a:t>PURPOSE of GA Milestone</a:t>
            </a:r>
            <a:br>
              <a:rPr lang="en-CA" sz="5400" b="1" dirty="0" smtClean="0">
                <a:solidFill>
                  <a:srgbClr val="00B050"/>
                </a:solidFill>
              </a:rPr>
            </a:br>
            <a:r>
              <a:rPr lang="en-CA" sz="5400" b="1" dirty="0" smtClean="0">
                <a:solidFill>
                  <a:srgbClr val="00B050"/>
                </a:solidFill>
              </a:rPr>
              <a:t>TEST SCHEDULE</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073" y="218073"/>
            <a:ext cx="1686927" cy="1686927"/>
          </a:xfrm>
          <a:prstGeom prst="rect">
            <a:avLst/>
          </a:prstGeom>
        </p:spPr>
      </p:pic>
    </p:spTree>
    <p:extLst>
      <p:ext uri="{BB962C8B-B14F-4D97-AF65-F5344CB8AC3E}">
        <p14:creationId xmlns:p14="http://schemas.microsoft.com/office/powerpoint/2010/main" val="2129098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764957"/>
          </a:xfrm>
          <a:solidFill>
            <a:srgbClr val="FFFF00"/>
          </a:solidFill>
          <a:ln>
            <a:solidFill>
              <a:srgbClr val="00B050"/>
            </a:solidFill>
          </a:ln>
        </p:spPr>
        <p:txBody>
          <a:bodyPr/>
          <a:lstStyle/>
          <a:p>
            <a:pPr algn="ctr" eaLnBrk="1" hangingPunct="1">
              <a:defRPr/>
            </a:pPr>
            <a:r>
              <a:rPr lang="en-CA" b="1" dirty="0" smtClean="0">
                <a:solidFill>
                  <a:srgbClr val="00B050"/>
                </a:solidFill>
              </a:rPr>
              <a:t>Reducing Test Anxiety</a:t>
            </a:r>
          </a:p>
        </p:txBody>
      </p:sp>
      <p:sp>
        <p:nvSpPr>
          <p:cNvPr id="3" name="Content Placeholder 2"/>
          <p:cNvSpPr>
            <a:spLocks noGrp="1"/>
          </p:cNvSpPr>
          <p:nvPr>
            <p:ph idx="1"/>
          </p:nvPr>
        </p:nvSpPr>
        <p:spPr/>
        <p:txBody>
          <a:bodyPr>
            <a:normAutofit/>
          </a:bodyPr>
          <a:lstStyle/>
          <a:p>
            <a:pPr eaLnBrk="1" hangingPunct="1">
              <a:buFont typeface="Wingdings" panose="05000000000000000000" pitchFamily="2" charset="2"/>
              <a:buChar char="ü"/>
              <a:defRPr/>
            </a:pPr>
            <a:r>
              <a:rPr lang="en-CA" sz="3600" b="1" dirty="0" smtClean="0"/>
              <a:t>Mental Preparation</a:t>
            </a:r>
          </a:p>
          <a:p>
            <a:pPr marL="0" indent="0" eaLnBrk="1" hangingPunct="1">
              <a:buFont typeface="Wingdings" panose="05000000000000000000" pitchFamily="2" charset="2"/>
              <a:buNone/>
              <a:defRPr/>
            </a:pPr>
            <a:endParaRPr lang="en-CA" sz="3600" b="1" dirty="0" smtClean="0"/>
          </a:p>
          <a:p>
            <a:pPr eaLnBrk="1" hangingPunct="1">
              <a:buFont typeface="Wingdings" panose="05000000000000000000" pitchFamily="2" charset="2"/>
              <a:buChar char="ü"/>
              <a:defRPr/>
            </a:pPr>
            <a:r>
              <a:rPr lang="en-CA" sz="3600" b="1" dirty="0" smtClean="0"/>
              <a:t>Physical Preparation</a:t>
            </a:r>
          </a:p>
          <a:p>
            <a:pPr marL="0" indent="0" eaLnBrk="1" hangingPunct="1">
              <a:buFont typeface="Wingdings" panose="05000000000000000000" pitchFamily="2" charset="2"/>
              <a:buNone/>
              <a:defRPr/>
            </a:pPr>
            <a:endParaRPr lang="en-CA" sz="3600" b="1" dirty="0" smtClean="0"/>
          </a:p>
          <a:p>
            <a:pPr eaLnBrk="1" hangingPunct="1">
              <a:buFont typeface="Wingdings" panose="05000000000000000000" pitchFamily="2" charset="2"/>
              <a:buChar char="ü"/>
              <a:defRPr/>
            </a:pPr>
            <a:r>
              <a:rPr lang="en-CA" sz="3600" b="1" dirty="0" smtClean="0"/>
              <a:t> Relaxation Techniques</a:t>
            </a:r>
          </a:p>
        </p:txBody>
      </p:sp>
      <p:pic>
        <p:nvPicPr>
          <p:cNvPr id="6148" name="Picture 5" descr="C:\Documents and Settings\lrsellars.CBEORG\Local Settings\Temporary Internet Files\Content.IE5\VQJRTY35\MC900282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743200"/>
            <a:ext cx="20875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08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543800" cy="841157"/>
          </a:xfrm>
          <a:solidFill>
            <a:srgbClr val="FFFF00"/>
          </a:solidFill>
          <a:ln>
            <a:solidFill>
              <a:srgbClr val="00B050"/>
            </a:solidFill>
          </a:ln>
        </p:spPr>
        <p:txBody>
          <a:bodyPr/>
          <a:lstStyle/>
          <a:p>
            <a:pPr algn="ctr" eaLnBrk="1" hangingPunct="1">
              <a:defRPr/>
            </a:pPr>
            <a:r>
              <a:rPr lang="en-CA" b="1" dirty="0" smtClean="0">
                <a:solidFill>
                  <a:srgbClr val="00B050"/>
                </a:solidFill>
              </a:rPr>
              <a:t>Mental Preparation</a:t>
            </a:r>
          </a:p>
        </p:txBody>
      </p:sp>
      <p:sp>
        <p:nvSpPr>
          <p:cNvPr id="3" name="Content Placeholder 2"/>
          <p:cNvSpPr>
            <a:spLocks noGrp="1"/>
          </p:cNvSpPr>
          <p:nvPr>
            <p:ph idx="1"/>
          </p:nvPr>
        </p:nvSpPr>
        <p:spPr>
          <a:xfrm>
            <a:off x="533400" y="1905000"/>
            <a:ext cx="8435975" cy="3048000"/>
          </a:xfrm>
        </p:spPr>
        <p:txBody>
          <a:bodyPr>
            <a:noAutofit/>
          </a:bodyPr>
          <a:lstStyle/>
          <a:p>
            <a:pPr eaLnBrk="1" hangingPunct="1">
              <a:defRPr/>
            </a:pPr>
            <a:r>
              <a:rPr lang="en-CA" sz="3600" b="1" dirty="0" smtClean="0"/>
              <a:t>What to do before your exam:</a:t>
            </a:r>
          </a:p>
          <a:p>
            <a:pPr lvl="1" eaLnBrk="1" hangingPunct="1">
              <a:defRPr/>
            </a:pPr>
            <a:r>
              <a:rPr lang="en-CA" sz="2800" b="1" dirty="0" smtClean="0"/>
              <a:t>Be prepared</a:t>
            </a:r>
          </a:p>
          <a:p>
            <a:pPr lvl="1" eaLnBrk="1" hangingPunct="1">
              <a:defRPr/>
            </a:pPr>
            <a:r>
              <a:rPr lang="en-CA" sz="2800" b="1" dirty="0" smtClean="0"/>
              <a:t>Don’t Cram</a:t>
            </a:r>
          </a:p>
          <a:p>
            <a:pPr lvl="1" eaLnBrk="1" hangingPunct="1">
              <a:defRPr/>
            </a:pPr>
            <a:r>
              <a:rPr lang="en-CA" sz="2800" b="1" dirty="0" smtClean="0"/>
              <a:t>Arrive on time for school</a:t>
            </a:r>
          </a:p>
          <a:p>
            <a:pPr lvl="1" eaLnBrk="1" hangingPunct="1">
              <a:defRPr/>
            </a:pPr>
            <a:r>
              <a:rPr lang="en-CA" sz="2800" b="1" dirty="0" smtClean="0"/>
              <a:t>Eat BREAKFAST</a:t>
            </a:r>
          </a:p>
          <a:p>
            <a:pPr lvl="1" eaLnBrk="1" hangingPunct="1">
              <a:defRPr/>
            </a:pPr>
            <a:r>
              <a:rPr lang="en-CA" sz="2800" b="1" dirty="0" smtClean="0"/>
              <a:t>Get a good night’s sleep!</a:t>
            </a:r>
          </a:p>
          <a:p>
            <a:pPr lvl="1" eaLnBrk="1" hangingPunct="1">
              <a:defRPr/>
            </a:pPr>
            <a:endParaRPr lang="en-CA" sz="2800" b="1" dirty="0"/>
          </a:p>
          <a:p>
            <a:pPr eaLnBrk="1" hangingPunct="1">
              <a:defRPr/>
            </a:pPr>
            <a:r>
              <a:rPr lang="en-CA" sz="3600" b="1" dirty="0"/>
              <a:t>What to do during your </a:t>
            </a:r>
            <a:r>
              <a:rPr lang="en-CA" sz="3600" b="1" dirty="0" smtClean="0"/>
              <a:t>exam:</a:t>
            </a:r>
          </a:p>
          <a:p>
            <a:pPr lvl="1" eaLnBrk="1" hangingPunct="1">
              <a:defRPr/>
            </a:pPr>
            <a:r>
              <a:rPr lang="en-CA" sz="2800" b="1" dirty="0" smtClean="0"/>
              <a:t>Be test wise and have a plan</a:t>
            </a:r>
            <a:endParaRPr lang="en-CA" sz="2800" b="1" dirty="0"/>
          </a:p>
          <a:p>
            <a:pPr marL="457200" lvl="1" indent="0" eaLnBrk="1" hangingPunct="1">
              <a:buFont typeface="Wingdings" panose="05000000000000000000" pitchFamily="2" charset="2"/>
              <a:buNone/>
              <a:defRPr/>
            </a:pPr>
            <a:endParaRPr lang="en-CA" sz="2800" b="1" dirty="0" smtClean="0"/>
          </a:p>
        </p:txBody>
      </p:sp>
    </p:spTree>
    <p:extLst>
      <p:ext uri="{BB962C8B-B14F-4D97-AF65-F5344CB8AC3E}">
        <p14:creationId xmlns:p14="http://schemas.microsoft.com/office/powerpoint/2010/main" val="1500847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CA" sz="3200" b="1" dirty="0"/>
              <a:t>What to do before your exam:</a:t>
            </a:r>
          </a:p>
          <a:p>
            <a:pPr lvl="1" eaLnBrk="1" hangingPunct="1">
              <a:defRPr/>
            </a:pPr>
            <a:r>
              <a:rPr lang="en-CA" sz="3200" b="1" dirty="0" smtClean="0"/>
              <a:t>Food – Eat </a:t>
            </a:r>
          </a:p>
          <a:p>
            <a:pPr lvl="1" eaLnBrk="1" hangingPunct="1">
              <a:defRPr/>
            </a:pPr>
            <a:r>
              <a:rPr lang="en-CA" sz="3200" b="1" dirty="0" smtClean="0"/>
              <a:t>Rest - Relax</a:t>
            </a:r>
            <a:endParaRPr lang="en-CA" sz="3200" b="1" dirty="0"/>
          </a:p>
          <a:p>
            <a:pPr eaLnBrk="1" hangingPunct="1">
              <a:defRPr/>
            </a:pPr>
            <a:endParaRPr lang="en-CA" sz="3200" b="1" dirty="0"/>
          </a:p>
          <a:p>
            <a:pPr eaLnBrk="1" hangingPunct="1">
              <a:defRPr/>
            </a:pPr>
            <a:r>
              <a:rPr lang="en-CA" sz="3200" b="1" dirty="0"/>
              <a:t>What to do during your exam:</a:t>
            </a:r>
          </a:p>
          <a:p>
            <a:pPr lvl="1" eaLnBrk="1" hangingPunct="1">
              <a:defRPr/>
            </a:pPr>
            <a:r>
              <a:rPr lang="en-CA" sz="3200" b="1" dirty="0" smtClean="0"/>
              <a:t>Be comfortable</a:t>
            </a:r>
          </a:p>
          <a:p>
            <a:pPr lvl="1" eaLnBrk="1" hangingPunct="1">
              <a:defRPr/>
            </a:pPr>
            <a:r>
              <a:rPr lang="en-CA" sz="3200" b="1" dirty="0" smtClean="0"/>
              <a:t>Be aware of environment</a:t>
            </a:r>
          </a:p>
          <a:p>
            <a:pPr lvl="1" eaLnBrk="1" hangingPunct="1">
              <a:defRPr/>
            </a:pPr>
            <a:endParaRPr lang="en-CA" sz="3200" b="1" dirty="0" smtClean="0"/>
          </a:p>
          <a:p>
            <a:pPr lvl="1" eaLnBrk="1" hangingPunct="1">
              <a:defRPr/>
            </a:pPr>
            <a:endParaRPr lang="en-CA" sz="3200" b="1" dirty="0"/>
          </a:p>
          <a:p>
            <a:pPr eaLnBrk="1" hangingPunct="1">
              <a:defRPr/>
            </a:pPr>
            <a:endParaRPr lang="en-CA" sz="3200" b="1" dirty="0" smtClean="0"/>
          </a:p>
        </p:txBody>
      </p:sp>
      <p:sp>
        <p:nvSpPr>
          <p:cNvPr id="4" name="Title 1"/>
          <p:cNvSpPr txBox="1">
            <a:spLocks/>
          </p:cNvSpPr>
          <p:nvPr/>
        </p:nvSpPr>
        <p:spPr>
          <a:xfrm>
            <a:off x="914400" y="609600"/>
            <a:ext cx="7543800" cy="841157"/>
          </a:xfrm>
          <a:prstGeom prst="rect">
            <a:avLst/>
          </a:prstGeom>
          <a:solidFill>
            <a:srgbClr val="FFFF00"/>
          </a:solidFill>
          <a:ln>
            <a:solidFill>
              <a:srgbClr val="00B050"/>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CA" b="1" dirty="0" smtClean="0">
                <a:solidFill>
                  <a:srgbClr val="00B050"/>
                </a:solidFill>
              </a:rPr>
              <a:t>Physical Preparation</a:t>
            </a:r>
          </a:p>
        </p:txBody>
      </p:sp>
    </p:spTree>
    <p:extLst>
      <p:ext uri="{BB962C8B-B14F-4D97-AF65-F5344CB8AC3E}">
        <p14:creationId xmlns:p14="http://schemas.microsoft.com/office/powerpoint/2010/main" val="2244314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543800" cy="841157"/>
          </a:xfrm>
          <a:solidFill>
            <a:srgbClr val="FFFF00"/>
          </a:solidFill>
          <a:ln>
            <a:solidFill>
              <a:srgbClr val="00B050"/>
            </a:solidFill>
          </a:ln>
        </p:spPr>
        <p:txBody>
          <a:bodyPr/>
          <a:lstStyle/>
          <a:p>
            <a:pPr algn="ctr" eaLnBrk="1" hangingPunct="1">
              <a:defRPr/>
            </a:pPr>
            <a:r>
              <a:rPr lang="en-CA" b="1" dirty="0" smtClean="0">
                <a:solidFill>
                  <a:srgbClr val="00B050"/>
                </a:solidFill>
              </a:rPr>
              <a:t>Relaxation Techniques</a:t>
            </a:r>
          </a:p>
        </p:txBody>
      </p:sp>
      <p:sp>
        <p:nvSpPr>
          <p:cNvPr id="3" name="Content Placeholder 2"/>
          <p:cNvSpPr>
            <a:spLocks noGrp="1"/>
          </p:cNvSpPr>
          <p:nvPr>
            <p:ph idx="1"/>
          </p:nvPr>
        </p:nvSpPr>
        <p:spPr/>
        <p:txBody>
          <a:bodyPr>
            <a:normAutofit/>
          </a:bodyPr>
          <a:lstStyle/>
          <a:p>
            <a:pPr eaLnBrk="1" hangingPunct="1">
              <a:buFont typeface="Wingdings" panose="05000000000000000000" pitchFamily="2" charset="2"/>
              <a:buChar char="§"/>
              <a:defRPr/>
            </a:pPr>
            <a:r>
              <a:rPr lang="en-CA" sz="3600" b="1" dirty="0" smtClean="0"/>
              <a:t> Music</a:t>
            </a:r>
          </a:p>
          <a:p>
            <a:pPr eaLnBrk="1" hangingPunct="1">
              <a:buFont typeface="Wingdings" panose="05000000000000000000" pitchFamily="2" charset="2"/>
              <a:buChar char="§"/>
              <a:defRPr/>
            </a:pPr>
            <a:r>
              <a:rPr lang="en-CA" sz="3600" b="1" dirty="0" smtClean="0"/>
              <a:t> Breathing</a:t>
            </a:r>
          </a:p>
          <a:p>
            <a:pPr eaLnBrk="1" hangingPunct="1">
              <a:buFont typeface="Wingdings" panose="05000000000000000000" pitchFamily="2" charset="2"/>
              <a:buChar char="§"/>
              <a:defRPr/>
            </a:pPr>
            <a:r>
              <a:rPr lang="en-CA" sz="3600" b="1" dirty="0" smtClean="0"/>
              <a:t> Moment of  Silence</a:t>
            </a:r>
          </a:p>
          <a:p>
            <a:pPr marL="0" indent="0" eaLnBrk="1" hangingPunct="1">
              <a:buFont typeface="Wingdings" panose="05000000000000000000" pitchFamily="2" charset="2"/>
              <a:buNone/>
              <a:defRPr/>
            </a:pPr>
            <a:endParaRPr lang="en-CA" sz="3600" b="1" dirty="0" smtClean="0"/>
          </a:p>
          <a:p>
            <a:pPr eaLnBrk="1" hangingPunct="1">
              <a:defRPr/>
            </a:pPr>
            <a:endParaRPr lang="en-CA" sz="3600" b="1" dirty="0" smtClean="0"/>
          </a:p>
          <a:p>
            <a:pPr eaLnBrk="1" hangingPunct="1">
              <a:defRPr/>
            </a:pPr>
            <a:endParaRPr lang="en-CA" sz="3600" b="1" dirty="0" smtClean="0"/>
          </a:p>
        </p:txBody>
      </p:sp>
      <p:pic>
        <p:nvPicPr>
          <p:cNvPr id="9220" name="Picture 4" descr="C:\Documents and Settings\lrsellars.CBEORG\Local Settings\Temporary Internet Files\Content.IE5\VQJRTY35\MC9004120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973" y="3657600"/>
            <a:ext cx="424682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531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66800" y="1979324"/>
            <a:ext cx="7416800" cy="1338263"/>
          </a:xfrm>
        </p:spPr>
        <p:txBody>
          <a:bodyPr>
            <a:normAutofit/>
          </a:bodyPr>
          <a:lstStyle/>
          <a:p>
            <a:pPr eaLnBrk="1" hangingPunct="1">
              <a:defRPr/>
            </a:pPr>
            <a:r>
              <a:rPr lang="en-CA" sz="4800" b="1" dirty="0" smtClean="0"/>
              <a:t>Tips for Terrific </a:t>
            </a:r>
            <a:br>
              <a:rPr lang="en-CA" sz="4800" b="1" dirty="0" smtClean="0"/>
            </a:br>
            <a:r>
              <a:rPr lang="en-CA" sz="4800" b="1" dirty="0" smtClean="0"/>
              <a:t>Test Taking</a:t>
            </a:r>
          </a:p>
        </p:txBody>
      </p:sp>
      <p:pic>
        <p:nvPicPr>
          <p:cNvPr id="16387" name="Picture 4" descr="MCj043487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81400"/>
            <a:ext cx="28082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MCj043386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15888"/>
            <a:ext cx="2044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19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CA" sz="4000" b="1" dirty="0" smtClean="0"/>
              <a:t>Analyze how you did on a similar test in the past</a:t>
            </a:r>
          </a:p>
        </p:txBody>
      </p:sp>
      <p:sp>
        <p:nvSpPr>
          <p:cNvPr id="76803" name="Rectangle 3"/>
          <p:cNvSpPr>
            <a:spLocks noGrp="1" noChangeArrowheads="1"/>
          </p:cNvSpPr>
          <p:nvPr>
            <p:ph idx="1"/>
          </p:nvPr>
        </p:nvSpPr>
        <p:spPr>
          <a:xfrm>
            <a:off x="1138814" y="3426065"/>
            <a:ext cx="7543801" cy="1984135"/>
          </a:xfrm>
        </p:spPr>
        <p:txBody>
          <a:bodyPr>
            <a:noAutofit/>
          </a:bodyPr>
          <a:lstStyle/>
          <a:p>
            <a:pPr eaLnBrk="1" hangingPunct="1">
              <a:defRPr/>
            </a:pPr>
            <a:r>
              <a:rPr lang="en-CA" sz="2800" b="1" dirty="0" smtClean="0"/>
              <a:t>Review your previous tests, and sample tests.</a:t>
            </a:r>
          </a:p>
          <a:p>
            <a:pPr eaLnBrk="1" hangingPunct="1">
              <a:defRPr/>
            </a:pPr>
            <a:endParaRPr lang="en-CA" sz="2800" b="1" dirty="0" smtClean="0"/>
          </a:p>
          <a:p>
            <a:pPr eaLnBrk="1" hangingPunct="1">
              <a:defRPr/>
            </a:pPr>
            <a:r>
              <a:rPr lang="en-CA" sz="2800" b="1" dirty="0" smtClean="0"/>
              <a:t>Each test prepares you for the next.</a:t>
            </a:r>
          </a:p>
        </p:txBody>
      </p:sp>
      <p:pic>
        <p:nvPicPr>
          <p:cNvPr id="17412" name="Picture 4" descr="MCj04421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76400"/>
            <a:ext cx="1786387" cy="12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MCj043157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57788"/>
            <a:ext cx="15843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MCj040427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65287"/>
            <a:ext cx="1654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05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CA" b="1" dirty="0" smtClean="0"/>
              <a:t>Be on Time!</a:t>
            </a:r>
          </a:p>
        </p:txBody>
      </p:sp>
      <p:sp>
        <p:nvSpPr>
          <p:cNvPr id="77827" name="Rectangle 3"/>
          <p:cNvSpPr>
            <a:spLocks noGrp="1" noChangeArrowheads="1"/>
          </p:cNvSpPr>
          <p:nvPr>
            <p:ph idx="1"/>
          </p:nvPr>
        </p:nvSpPr>
        <p:spPr>
          <a:xfrm>
            <a:off x="822959" y="2148840"/>
            <a:ext cx="7543801" cy="1584960"/>
          </a:xfrm>
        </p:spPr>
        <p:txBody>
          <a:bodyPr>
            <a:noAutofit/>
          </a:bodyPr>
          <a:lstStyle/>
          <a:p>
            <a:pPr eaLnBrk="1" hangingPunct="1">
              <a:defRPr/>
            </a:pPr>
            <a:r>
              <a:rPr lang="en-CA" sz="3200" b="1" dirty="0" smtClean="0"/>
              <a:t>Before a test, list everything you need for it that is allowed</a:t>
            </a:r>
          </a:p>
          <a:p>
            <a:pPr eaLnBrk="1" hangingPunct="1">
              <a:defRPr/>
            </a:pPr>
            <a:endParaRPr lang="en-CA" sz="3200" b="1" dirty="0" smtClean="0"/>
          </a:p>
          <a:p>
            <a:pPr eaLnBrk="1" hangingPunct="1">
              <a:defRPr/>
            </a:pPr>
            <a:r>
              <a:rPr lang="en-CA" sz="3200" b="1" dirty="0" smtClean="0"/>
              <a:t>Know the schools current policies and expectations.</a:t>
            </a:r>
          </a:p>
          <a:p>
            <a:pPr eaLnBrk="1" hangingPunct="1">
              <a:defRPr/>
            </a:pPr>
            <a:endParaRPr lang="en-CA" sz="3200" b="1" dirty="0" smtClean="0"/>
          </a:p>
        </p:txBody>
      </p:sp>
      <p:pic>
        <p:nvPicPr>
          <p:cNvPr id="18436" name="Picture 8" descr="MCj04338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974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MCj043161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260350"/>
            <a:ext cx="1498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132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762000"/>
            <a:ext cx="7543800" cy="841157"/>
          </a:xfrm>
        </p:spPr>
        <p:txBody>
          <a:bodyPr/>
          <a:lstStyle/>
          <a:p>
            <a:pPr eaLnBrk="1" hangingPunct="1">
              <a:defRPr/>
            </a:pPr>
            <a:r>
              <a:rPr lang="en-CA" b="1" dirty="0" smtClean="0"/>
              <a:t>Be comfortable but alert</a:t>
            </a:r>
          </a:p>
        </p:txBody>
      </p:sp>
      <p:sp>
        <p:nvSpPr>
          <p:cNvPr id="78851" name="Rectangle 3"/>
          <p:cNvSpPr>
            <a:spLocks noGrp="1" noChangeArrowheads="1"/>
          </p:cNvSpPr>
          <p:nvPr>
            <p:ph idx="1"/>
          </p:nvPr>
        </p:nvSpPr>
        <p:spPr>
          <a:xfrm>
            <a:off x="831849" y="1920240"/>
            <a:ext cx="7543801" cy="2042160"/>
          </a:xfrm>
        </p:spPr>
        <p:txBody>
          <a:bodyPr>
            <a:noAutofit/>
          </a:bodyPr>
          <a:lstStyle/>
          <a:p>
            <a:pPr eaLnBrk="1" hangingPunct="1">
              <a:defRPr/>
            </a:pPr>
            <a:r>
              <a:rPr lang="en-CA" sz="3200" b="1" dirty="0" smtClean="0"/>
              <a:t>Choose a good spot in the room and make sure you have enough space to work.</a:t>
            </a:r>
          </a:p>
          <a:p>
            <a:pPr eaLnBrk="1" hangingPunct="1">
              <a:defRPr/>
            </a:pPr>
            <a:endParaRPr lang="en-CA" sz="3200" b="1" dirty="0" smtClean="0"/>
          </a:p>
          <a:p>
            <a:pPr eaLnBrk="1" hangingPunct="1">
              <a:defRPr/>
            </a:pPr>
            <a:r>
              <a:rPr lang="en-CA" sz="3200" b="1" dirty="0" smtClean="0"/>
              <a:t>Maintain a comfortable posture in your seat and don’t “slouch”. </a:t>
            </a:r>
          </a:p>
        </p:txBody>
      </p:sp>
      <p:pic>
        <p:nvPicPr>
          <p:cNvPr id="19460" name="Picture 4" descr="MCj03967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797425"/>
            <a:ext cx="148748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Cj039674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653612"/>
            <a:ext cx="164306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516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685800"/>
            <a:ext cx="8229600" cy="936625"/>
          </a:xfrm>
        </p:spPr>
        <p:txBody>
          <a:bodyPr/>
          <a:lstStyle/>
          <a:p>
            <a:pPr eaLnBrk="1" hangingPunct="1">
              <a:defRPr/>
            </a:pPr>
            <a:r>
              <a:rPr lang="en-CA" b="1" dirty="0" smtClean="0"/>
              <a:t>Stay relaxed and confident</a:t>
            </a:r>
          </a:p>
        </p:txBody>
      </p:sp>
      <p:sp>
        <p:nvSpPr>
          <p:cNvPr id="79875" name="Rectangle 3"/>
          <p:cNvSpPr>
            <a:spLocks noGrp="1" noChangeArrowheads="1"/>
          </p:cNvSpPr>
          <p:nvPr>
            <p:ph idx="1"/>
          </p:nvPr>
        </p:nvSpPr>
        <p:spPr>
          <a:xfrm>
            <a:off x="457200" y="2057400"/>
            <a:ext cx="7543801" cy="4023360"/>
          </a:xfrm>
        </p:spPr>
        <p:txBody>
          <a:bodyPr>
            <a:normAutofit fontScale="92500" lnSpcReduction="20000"/>
          </a:bodyPr>
          <a:lstStyle/>
          <a:p>
            <a:pPr eaLnBrk="1" hangingPunct="1">
              <a:lnSpc>
                <a:spcPct val="90000"/>
              </a:lnSpc>
              <a:buFont typeface="Wingdings" panose="05000000000000000000" pitchFamily="2" charset="2"/>
              <a:buChar char="§"/>
              <a:defRPr/>
            </a:pPr>
            <a:r>
              <a:rPr lang="en-CA" sz="2800" b="1" dirty="0" smtClean="0"/>
              <a:t> Keep a good attitude.</a:t>
            </a:r>
          </a:p>
          <a:p>
            <a:pPr eaLnBrk="1" hangingPunct="1">
              <a:lnSpc>
                <a:spcPct val="90000"/>
              </a:lnSpc>
              <a:defRPr/>
            </a:pPr>
            <a:endParaRPr lang="en-CA" sz="2800" b="1" dirty="0" smtClean="0"/>
          </a:p>
          <a:p>
            <a:pPr eaLnBrk="1" hangingPunct="1">
              <a:lnSpc>
                <a:spcPct val="90000"/>
              </a:lnSpc>
              <a:buFont typeface="Wingdings" panose="05000000000000000000" pitchFamily="2" charset="2"/>
              <a:buChar char="§"/>
              <a:defRPr/>
            </a:pPr>
            <a:r>
              <a:rPr lang="en-CA" sz="2800" b="1" dirty="0" smtClean="0"/>
              <a:t> Remind yourself that you are well prepared and are going to do well.</a:t>
            </a:r>
          </a:p>
          <a:p>
            <a:pPr eaLnBrk="1" hangingPunct="1">
              <a:lnSpc>
                <a:spcPct val="90000"/>
              </a:lnSpc>
              <a:defRPr/>
            </a:pPr>
            <a:endParaRPr lang="en-CA" sz="2800" b="1" dirty="0" smtClean="0"/>
          </a:p>
          <a:p>
            <a:pPr eaLnBrk="1" hangingPunct="1">
              <a:lnSpc>
                <a:spcPct val="90000"/>
              </a:lnSpc>
              <a:buFont typeface="Wingdings" panose="05000000000000000000" pitchFamily="2" charset="2"/>
              <a:buChar char="§"/>
              <a:defRPr/>
            </a:pPr>
            <a:r>
              <a:rPr lang="en-CA" sz="2800" b="1" dirty="0" smtClean="0"/>
              <a:t> If you find yourself anxious, take several slow, deep breaths to relax.</a:t>
            </a:r>
          </a:p>
          <a:p>
            <a:pPr eaLnBrk="1" hangingPunct="1">
              <a:lnSpc>
                <a:spcPct val="90000"/>
              </a:lnSpc>
              <a:defRPr/>
            </a:pPr>
            <a:endParaRPr lang="en-CA" sz="2800" b="1" dirty="0" smtClean="0"/>
          </a:p>
          <a:p>
            <a:pPr eaLnBrk="1" hangingPunct="1">
              <a:lnSpc>
                <a:spcPct val="90000"/>
              </a:lnSpc>
              <a:buFont typeface="Wingdings" panose="05000000000000000000" pitchFamily="2" charset="2"/>
              <a:buChar char="§"/>
              <a:defRPr/>
            </a:pPr>
            <a:r>
              <a:rPr lang="en-CA" sz="2800" b="1" dirty="0" smtClean="0"/>
              <a:t> Don’t talk about the test to other students just before entering the room; anxiety is contagious.</a:t>
            </a:r>
          </a:p>
        </p:txBody>
      </p:sp>
      <p:sp>
        <p:nvSpPr>
          <p:cNvPr id="20484" name="AutoShape 5"/>
          <p:cNvSpPr>
            <a:spLocks noChangeArrowheads="1"/>
          </p:cNvSpPr>
          <p:nvPr/>
        </p:nvSpPr>
        <p:spPr bwMode="auto">
          <a:xfrm>
            <a:off x="6659563" y="1217613"/>
            <a:ext cx="2305050" cy="1296987"/>
          </a:xfrm>
          <a:prstGeom prst="cloudCallout">
            <a:avLst>
              <a:gd name="adj1" fmla="val -88431"/>
              <a:gd name="adj2" fmla="val 58569"/>
            </a:avLst>
          </a:prstGeom>
          <a:solidFill>
            <a:schemeClr val="accent1"/>
          </a:solidFill>
          <a:ln w="9525">
            <a:solidFill>
              <a:schemeClr val="tx1"/>
            </a:solidFill>
            <a:round/>
            <a:headEnd/>
            <a:tailEnd/>
          </a:ln>
        </p:spPr>
        <p:txBody>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CA" altLang="en-US" sz="900"/>
          </a:p>
          <a:p>
            <a:pPr algn="ctr" eaLnBrk="1" hangingPunct="1">
              <a:spcBef>
                <a:spcPct val="0"/>
              </a:spcBef>
              <a:buClrTx/>
              <a:buSzTx/>
              <a:buFontTx/>
              <a:buNone/>
            </a:pPr>
            <a:r>
              <a:rPr lang="en-CA" altLang="en-US" sz="4800">
                <a:latin typeface="Freestyle Script" panose="030804020302050B0404" pitchFamily="66" charset="0"/>
              </a:rPr>
              <a:t>Relax</a:t>
            </a:r>
          </a:p>
        </p:txBody>
      </p:sp>
    </p:spTree>
    <p:extLst>
      <p:ext uri="{BB962C8B-B14F-4D97-AF65-F5344CB8AC3E}">
        <p14:creationId xmlns:p14="http://schemas.microsoft.com/office/powerpoint/2010/main" val="240576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188913"/>
            <a:ext cx="8229600" cy="1139825"/>
          </a:xfrm>
        </p:spPr>
        <p:txBody>
          <a:bodyPr/>
          <a:lstStyle/>
          <a:p>
            <a:pPr eaLnBrk="1" hangingPunct="1">
              <a:defRPr/>
            </a:pPr>
            <a:r>
              <a:rPr lang="en-CA" b="1" dirty="0" smtClean="0"/>
              <a:t>Read the directions carefully</a:t>
            </a:r>
          </a:p>
        </p:txBody>
      </p:sp>
      <p:sp>
        <p:nvSpPr>
          <p:cNvPr id="80899" name="Rectangle 3"/>
          <p:cNvSpPr>
            <a:spLocks noGrp="1" noChangeArrowheads="1"/>
          </p:cNvSpPr>
          <p:nvPr>
            <p:ph idx="1"/>
          </p:nvPr>
        </p:nvSpPr>
        <p:spPr>
          <a:xfrm>
            <a:off x="822959" y="1905000"/>
            <a:ext cx="7543801" cy="4023360"/>
          </a:xfrm>
        </p:spPr>
        <p:txBody>
          <a:bodyPr>
            <a:normAutofit/>
          </a:bodyPr>
          <a:lstStyle/>
          <a:p>
            <a:pPr eaLnBrk="1" hangingPunct="1">
              <a:defRPr/>
            </a:pPr>
            <a:r>
              <a:rPr lang="en-CA" sz="2800" b="1" dirty="0" smtClean="0"/>
              <a:t>This may be obvious, but it will help you avoid careless errors.</a:t>
            </a:r>
          </a:p>
        </p:txBody>
      </p:sp>
      <p:pic>
        <p:nvPicPr>
          <p:cNvPr id="21508" name="Picture 6" descr="MCj02345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3429000"/>
            <a:ext cx="2936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13"/>
          <p:cNvSpPr>
            <a:spLocks noChangeArrowheads="1"/>
          </p:cNvSpPr>
          <p:nvPr/>
        </p:nvSpPr>
        <p:spPr bwMode="auto">
          <a:xfrm rot="-932622">
            <a:off x="5444411" y="3579410"/>
            <a:ext cx="2732573" cy="1765712"/>
          </a:xfrm>
          <a:prstGeom prst="ellipse">
            <a:avLst/>
          </a:prstGeom>
          <a:solidFill>
            <a:srgbClr val="FF0000"/>
          </a:solidFill>
          <a:ln w="9525">
            <a:solidFill>
              <a:srgbClr val="003300"/>
            </a:solidFill>
            <a:round/>
            <a:headEnd/>
            <a:tailEnd/>
          </a:ln>
        </p:spPr>
        <p:txBody>
          <a:bodyPr wrap="none" anchor="ct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800" dirty="0"/>
              <a:t>READ</a:t>
            </a:r>
          </a:p>
          <a:p>
            <a:pPr algn="ctr" eaLnBrk="1" hangingPunct="1">
              <a:spcBef>
                <a:spcPct val="0"/>
              </a:spcBef>
              <a:buClrTx/>
              <a:buSzTx/>
              <a:buFontTx/>
              <a:buNone/>
            </a:pPr>
            <a:r>
              <a:rPr lang="en-CA" altLang="en-US" sz="1800" dirty="0"/>
              <a:t>CAREFULLY</a:t>
            </a:r>
          </a:p>
        </p:txBody>
      </p:sp>
    </p:spTree>
    <p:extLst>
      <p:ext uri="{BB962C8B-B14F-4D97-AF65-F5344CB8AC3E}">
        <p14:creationId xmlns:p14="http://schemas.microsoft.com/office/powerpoint/2010/main" val="288216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5518454"/>
            <a:ext cx="2192337" cy="13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1981200" y="1676400"/>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ctr">
              <a:spcBef>
                <a:spcPct val="0"/>
              </a:spcBef>
              <a:buClrTx/>
              <a:buSzTx/>
              <a:buFontTx/>
              <a:buNone/>
            </a:pPr>
            <a:r>
              <a:rPr lang="en-US" altLang="en-US" sz="2400" b="1" u="sng" dirty="0">
                <a:solidFill>
                  <a:schemeClr val="tx1"/>
                </a:solidFill>
              </a:rPr>
              <a:t>RCSS Belief </a:t>
            </a:r>
            <a:r>
              <a:rPr lang="en-US" altLang="en-US" sz="2400" b="1" u="sng" dirty="0" smtClean="0">
                <a:solidFill>
                  <a:schemeClr val="tx1"/>
                </a:solidFill>
              </a:rPr>
              <a:t>Statements</a:t>
            </a:r>
            <a:endParaRPr lang="en-US" altLang="en-US" sz="2400" b="1" u="sng" dirty="0">
              <a:solidFill>
                <a:schemeClr val="tx1"/>
              </a:solidFill>
            </a:endParaRPr>
          </a:p>
        </p:txBody>
      </p:sp>
      <p:sp>
        <p:nvSpPr>
          <p:cNvPr id="9220" name="TextBox 2"/>
          <p:cNvSpPr txBox="1">
            <a:spLocks noChangeArrowheads="1"/>
          </p:cNvSpPr>
          <p:nvPr/>
        </p:nvSpPr>
        <p:spPr bwMode="auto">
          <a:xfrm>
            <a:off x="609600" y="381000"/>
            <a:ext cx="7772400" cy="1200329"/>
          </a:xfrm>
          <a:prstGeom prst="rect">
            <a:avLst/>
          </a:prstGeom>
          <a:solidFill>
            <a:srgbClr val="FFFF00"/>
          </a:solidFill>
          <a:ln>
            <a:solidFill>
              <a:srgbClr val="00B050"/>
            </a:solidFill>
          </a:ln>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ctr">
              <a:spcBef>
                <a:spcPct val="0"/>
              </a:spcBef>
              <a:buClrTx/>
              <a:buSzTx/>
              <a:buFontTx/>
              <a:buNone/>
            </a:pPr>
            <a:r>
              <a:rPr lang="en-US" altLang="en-US" sz="2400" b="1" i="1" dirty="0">
                <a:solidFill>
                  <a:schemeClr val="tx1"/>
                </a:solidFill>
              </a:rPr>
              <a:t>The Mission of the Richmond County School System is to educate students to become lifelong learners and productive citizens.</a:t>
            </a:r>
            <a:endParaRPr lang="en-US" altLang="en-US" sz="2400" dirty="0">
              <a:solidFill>
                <a:schemeClr val="tx1"/>
              </a:solidFill>
            </a:endParaRPr>
          </a:p>
        </p:txBody>
      </p:sp>
      <p:sp>
        <p:nvSpPr>
          <p:cNvPr id="9221" name="TextBox 3"/>
          <p:cNvSpPr txBox="1">
            <a:spLocks noChangeArrowheads="1"/>
          </p:cNvSpPr>
          <p:nvPr/>
        </p:nvSpPr>
        <p:spPr bwMode="auto">
          <a:xfrm>
            <a:off x="1066800" y="2057400"/>
            <a:ext cx="8001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spcBef>
                <a:spcPct val="0"/>
              </a:spcBef>
              <a:buClrTx/>
              <a:buSzTx/>
              <a:buFontTx/>
              <a:buNone/>
            </a:pPr>
            <a:r>
              <a:rPr lang="en-US" altLang="en-US" sz="2200" b="1" dirty="0">
                <a:solidFill>
                  <a:schemeClr val="tx1"/>
                </a:solidFill>
              </a:rPr>
              <a:t>1. Every person has the right to a quality education. </a:t>
            </a:r>
            <a:br>
              <a:rPr lang="en-US" altLang="en-US" sz="2200" b="1" dirty="0">
                <a:solidFill>
                  <a:schemeClr val="tx1"/>
                </a:solidFill>
              </a:rPr>
            </a:br>
            <a:r>
              <a:rPr lang="en-US" altLang="en-US" sz="2200" b="1" dirty="0">
                <a:solidFill>
                  <a:schemeClr val="tx1"/>
                </a:solidFill>
              </a:rPr>
              <a:t>2. Education is the shared responsibility of the individual, home, school, and community. </a:t>
            </a:r>
            <a:br>
              <a:rPr lang="en-US" altLang="en-US" sz="2200" b="1" dirty="0">
                <a:solidFill>
                  <a:schemeClr val="tx1"/>
                </a:solidFill>
              </a:rPr>
            </a:br>
            <a:r>
              <a:rPr lang="en-US" altLang="en-US" sz="2200" b="1" dirty="0">
                <a:solidFill>
                  <a:schemeClr val="tx1"/>
                </a:solidFill>
              </a:rPr>
              <a:t>3. Every person can learn. </a:t>
            </a:r>
            <a:br>
              <a:rPr lang="en-US" altLang="en-US" sz="2200" b="1" dirty="0">
                <a:solidFill>
                  <a:schemeClr val="tx1"/>
                </a:solidFill>
              </a:rPr>
            </a:br>
            <a:r>
              <a:rPr lang="en-US" altLang="en-US" sz="2200" b="1" dirty="0">
                <a:solidFill>
                  <a:schemeClr val="tx1"/>
                </a:solidFill>
              </a:rPr>
              <a:t>4. Respect and acceptance are essential for learning and personal development. </a:t>
            </a:r>
            <a:br>
              <a:rPr lang="en-US" altLang="en-US" sz="2200" b="1" dirty="0">
                <a:solidFill>
                  <a:schemeClr val="tx1"/>
                </a:solidFill>
              </a:rPr>
            </a:br>
            <a:r>
              <a:rPr lang="en-US" altLang="en-US" sz="2200" b="1" dirty="0">
                <a:solidFill>
                  <a:schemeClr val="tx1"/>
                </a:solidFill>
              </a:rPr>
              <a:t>5. A safe, healthy and orderly environment is essential to learning. </a:t>
            </a:r>
            <a:br>
              <a:rPr lang="en-US" altLang="en-US" sz="2200" b="1" dirty="0">
                <a:solidFill>
                  <a:schemeClr val="tx1"/>
                </a:solidFill>
              </a:rPr>
            </a:br>
            <a:r>
              <a:rPr lang="en-US" altLang="en-US" sz="2200" b="1" dirty="0">
                <a:solidFill>
                  <a:schemeClr val="tx1"/>
                </a:solidFill>
              </a:rPr>
              <a:t>6. Communication is the key to understanding among people. </a:t>
            </a:r>
            <a:br>
              <a:rPr lang="en-US" altLang="en-US" sz="2200" b="1" dirty="0">
                <a:solidFill>
                  <a:schemeClr val="tx1"/>
                </a:solidFill>
              </a:rPr>
            </a:br>
            <a:r>
              <a:rPr lang="en-US" altLang="en-US" sz="2200" b="1" dirty="0">
                <a:solidFill>
                  <a:schemeClr val="tx1"/>
                </a:solidFill>
              </a:rPr>
              <a:t>7. Excellence cannot be compromised.</a:t>
            </a:r>
            <a:endParaRPr lang="en-US" altLang="en-US" sz="2200" dirty="0">
              <a:solidFill>
                <a:schemeClr val="tx1"/>
              </a:solidFill>
            </a:endParaRPr>
          </a:p>
        </p:txBody>
      </p:sp>
      <p:sp>
        <p:nvSpPr>
          <p:cNvPr id="9222" name="Date Placeholder 2"/>
          <p:cNvSpPr>
            <a:spLocks noGrp="1"/>
          </p:cNvSpPr>
          <p:nvPr>
            <p:ph type="dt" sz="half" idx="10"/>
          </p:nvPr>
        </p:nvSpPr>
        <p:spPr bwMode="auto">
          <a:xfrm>
            <a:off x="7200900" y="6392863"/>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F09805E9-C097-4849-864B-8431B4F7926D}"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284242563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152400"/>
            <a:ext cx="8713788" cy="1139825"/>
          </a:xfrm>
        </p:spPr>
        <p:txBody>
          <a:bodyPr>
            <a:normAutofit/>
          </a:bodyPr>
          <a:lstStyle/>
          <a:p>
            <a:pPr eaLnBrk="1" hangingPunct="1">
              <a:defRPr/>
            </a:pPr>
            <a:r>
              <a:rPr lang="en-CA" sz="3600" b="1" dirty="0" smtClean="0"/>
              <a:t>Answer questions in a strategic order:</a:t>
            </a:r>
          </a:p>
        </p:txBody>
      </p:sp>
      <p:sp>
        <p:nvSpPr>
          <p:cNvPr id="84995" name="Rectangle 3"/>
          <p:cNvSpPr>
            <a:spLocks noGrp="1" noChangeArrowheads="1"/>
          </p:cNvSpPr>
          <p:nvPr>
            <p:ph idx="1"/>
          </p:nvPr>
        </p:nvSpPr>
        <p:spPr>
          <a:xfrm>
            <a:off x="631825" y="1752600"/>
            <a:ext cx="8054975" cy="4525963"/>
          </a:xfrm>
        </p:spPr>
        <p:txBody>
          <a:bodyPr>
            <a:normAutofit/>
          </a:bodyPr>
          <a:lstStyle/>
          <a:p>
            <a:pPr eaLnBrk="1" hangingPunct="1">
              <a:lnSpc>
                <a:spcPct val="80000"/>
              </a:lnSpc>
              <a:spcBef>
                <a:spcPts val="0"/>
              </a:spcBef>
              <a:buFont typeface="Wingdings" panose="05000000000000000000" pitchFamily="2" charset="2"/>
              <a:buChar char="v"/>
              <a:defRPr/>
            </a:pPr>
            <a:r>
              <a:rPr lang="en-CA" sz="2800" dirty="0" smtClean="0"/>
              <a:t> Answer easy questions first.</a:t>
            </a:r>
          </a:p>
          <a:p>
            <a:pPr eaLnBrk="1" hangingPunct="1">
              <a:lnSpc>
                <a:spcPct val="80000"/>
              </a:lnSpc>
              <a:spcBef>
                <a:spcPts val="0"/>
              </a:spcBef>
              <a:defRPr/>
            </a:pPr>
            <a:endParaRPr lang="en-CA" sz="2800" dirty="0" smtClean="0"/>
          </a:p>
          <a:p>
            <a:pPr eaLnBrk="1" hangingPunct="1">
              <a:lnSpc>
                <a:spcPct val="80000"/>
              </a:lnSpc>
              <a:spcBef>
                <a:spcPts val="0"/>
              </a:spcBef>
              <a:buFont typeface="Wingdings" panose="05000000000000000000" pitchFamily="2" charset="2"/>
              <a:buChar char="v"/>
              <a:defRPr/>
            </a:pPr>
            <a:r>
              <a:rPr lang="en-CA" sz="2800" dirty="0" smtClean="0"/>
              <a:t> Then answer difficult questions or those with the most point value.</a:t>
            </a:r>
          </a:p>
          <a:p>
            <a:pPr eaLnBrk="1" hangingPunct="1">
              <a:lnSpc>
                <a:spcPct val="80000"/>
              </a:lnSpc>
              <a:spcBef>
                <a:spcPts val="0"/>
              </a:spcBef>
              <a:defRPr/>
            </a:pPr>
            <a:endParaRPr lang="en-CA" sz="2800" dirty="0" smtClean="0"/>
          </a:p>
          <a:p>
            <a:pPr eaLnBrk="1" hangingPunct="1">
              <a:lnSpc>
                <a:spcPct val="80000"/>
              </a:lnSpc>
              <a:spcBef>
                <a:spcPts val="0"/>
              </a:spcBef>
              <a:buFont typeface="Wingdings" panose="05000000000000000000" pitchFamily="2" charset="2"/>
              <a:buChar char="v"/>
              <a:defRPr/>
            </a:pPr>
            <a:r>
              <a:rPr lang="en-CA" sz="2800" dirty="0" smtClean="0"/>
              <a:t> With multiple choice first eliminate those answers you know to be wrong, or are likely to be wrong, don’t seem to fit, or where two options are so similar as to be both incorrect.</a:t>
            </a:r>
          </a:p>
          <a:p>
            <a:pPr eaLnBrk="1" hangingPunct="1">
              <a:lnSpc>
                <a:spcPct val="80000"/>
              </a:lnSpc>
              <a:spcBef>
                <a:spcPts val="0"/>
              </a:spcBef>
              <a:defRPr/>
            </a:pPr>
            <a:endParaRPr lang="en-CA" sz="2800" dirty="0" smtClean="0"/>
          </a:p>
          <a:p>
            <a:pPr eaLnBrk="1" hangingPunct="1">
              <a:lnSpc>
                <a:spcPct val="80000"/>
              </a:lnSpc>
              <a:spcBef>
                <a:spcPts val="0"/>
              </a:spcBef>
              <a:buFont typeface="Wingdings" panose="05000000000000000000" pitchFamily="2" charset="2"/>
              <a:buChar char="v"/>
              <a:defRPr/>
            </a:pPr>
            <a:r>
              <a:rPr lang="en-CA" sz="2800" dirty="0" smtClean="0"/>
              <a:t> With essay/subjective questions, broadly outline your answer and sequence the order of your points.</a:t>
            </a:r>
          </a:p>
        </p:txBody>
      </p:sp>
      <p:pic>
        <p:nvPicPr>
          <p:cNvPr id="23556" name="Picture 4" descr="MCj03843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4003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05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CA" b="1" dirty="0" smtClean="0"/>
              <a:t>Review</a:t>
            </a:r>
          </a:p>
        </p:txBody>
      </p:sp>
      <p:sp>
        <p:nvSpPr>
          <p:cNvPr id="81923" name="Rectangle 3"/>
          <p:cNvSpPr>
            <a:spLocks noGrp="1" noChangeArrowheads="1"/>
          </p:cNvSpPr>
          <p:nvPr>
            <p:ph idx="1"/>
          </p:nvPr>
        </p:nvSpPr>
        <p:spPr>
          <a:xfrm>
            <a:off x="822959" y="1905000"/>
            <a:ext cx="7543801" cy="2270760"/>
          </a:xfrm>
        </p:spPr>
        <p:txBody>
          <a:bodyPr>
            <a:noAutofit/>
          </a:bodyPr>
          <a:lstStyle/>
          <a:p>
            <a:pPr eaLnBrk="1" hangingPunct="1">
              <a:defRPr/>
            </a:pPr>
            <a:r>
              <a:rPr lang="en-CA" sz="2800" dirty="0" smtClean="0"/>
              <a:t>Resist the urge to leave as soon as you have completed the test.  Review and make sure that you:</a:t>
            </a:r>
          </a:p>
          <a:p>
            <a:pPr lvl="4" eaLnBrk="1" hangingPunct="1">
              <a:defRPr/>
            </a:pPr>
            <a:r>
              <a:rPr lang="en-CA" sz="2800" dirty="0" smtClean="0"/>
              <a:t>Have answered all the questions</a:t>
            </a:r>
          </a:p>
          <a:p>
            <a:pPr lvl="4" eaLnBrk="1" hangingPunct="1">
              <a:defRPr/>
            </a:pPr>
            <a:r>
              <a:rPr lang="en-CA" sz="2800" dirty="0" smtClean="0"/>
              <a:t>Did not </a:t>
            </a:r>
            <a:r>
              <a:rPr lang="en-CA" sz="2800" dirty="0" err="1" smtClean="0"/>
              <a:t>mis</a:t>
            </a:r>
            <a:r>
              <a:rPr lang="en-CA" sz="2800" dirty="0" smtClean="0"/>
              <a:t>-mark answers</a:t>
            </a:r>
          </a:p>
          <a:p>
            <a:pPr lvl="4" eaLnBrk="1" hangingPunct="1">
              <a:defRPr/>
            </a:pPr>
            <a:r>
              <a:rPr lang="en-CA" sz="2800" dirty="0" smtClean="0"/>
              <a:t>Did not make simple mistakes</a:t>
            </a:r>
          </a:p>
          <a:p>
            <a:pPr eaLnBrk="1" hangingPunct="1">
              <a:defRPr/>
            </a:pPr>
            <a:r>
              <a:rPr lang="en-CA" sz="2800" dirty="0" smtClean="0"/>
              <a:t>Proofread spelling, grammar, punctuation, decimal points, etc.</a:t>
            </a:r>
          </a:p>
          <a:p>
            <a:pPr eaLnBrk="1" hangingPunct="1">
              <a:defRPr/>
            </a:pPr>
            <a:endParaRPr lang="en-CA" sz="2800" dirty="0" smtClean="0"/>
          </a:p>
          <a:p>
            <a:pPr lvl="4" eaLnBrk="1" hangingPunct="1">
              <a:buFontTx/>
              <a:buNone/>
              <a:defRPr/>
            </a:pPr>
            <a:endParaRPr lang="en-CA" sz="2800" dirty="0" smtClean="0"/>
          </a:p>
          <a:p>
            <a:pPr lvl="4" eaLnBrk="1" hangingPunct="1">
              <a:defRPr/>
            </a:pPr>
            <a:endParaRPr lang="en-CA" sz="2800" dirty="0" smtClean="0"/>
          </a:p>
        </p:txBody>
      </p:sp>
      <p:pic>
        <p:nvPicPr>
          <p:cNvPr id="24580" name="Picture 4" descr="MCj04421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31126"/>
            <a:ext cx="18716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j044131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257800"/>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00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9388" y="277813"/>
            <a:ext cx="8713787" cy="1139825"/>
          </a:xfrm>
        </p:spPr>
        <p:txBody>
          <a:bodyPr/>
          <a:lstStyle/>
          <a:p>
            <a:pPr eaLnBrk="1" hangingPunct="1">
              <a:defRPr/>
            </a:pPr>
            <a:r>
              <a:rPr lang="en-CA" sz="3600" b="1" dirty="0" smtClean="0"/>
              <a:t>Change answers to questions if you made a mistake, or misread the question!</a:t>
            </a:r>
          </a:p>
        </p:txBody>
      </p:sp>
      <p:sp>
        <p:nvSpPr>
          <p:cNvPr id="82947" name="Rectangle 3"/>
          <p:cNvSpPr>
            <a:spLocks noGrp="1" noChangeArrowheads="1"/>
          </p:cNvSpPr>
          <p:nvPr>
            <p:ph idx="1"/>
          </p:nvPr>
        </p:nvSpPr>
        <p:spPr/>
        <p:txBody>
          <a:bodyPr>
            <a:normAutofit/>
          </a:bodyPr>
          <a:lstStyle/>
          <a:p>
            <a:pPr eaLnBrk="1" hangingPunct="1">
              <a:defRPr/>
            </a:pPr>
            <a:r>
              <a:rPr lang="en-CA" sz="2800" b="1" dirty="0" smtClean="0"/>
              <a:t>Or if you find information elsewhere in the test that indicates that your first choice is incorrect.</a:t>
            </a:r>
          </a:p>
        </p:txBody>
      </p:sp>
      <p:sp>
        <p:nvSpPr>
          <p:cNvPr id="25604" name="AutoShape 4"/>
          <p:cNvSpPr>
            <a:spLocks noChangeArrowheads="1"/>
          </p:cNvSpPr>
          <p:nvPr/>
        </p:nvSpPr>
        <p:spPr bwMode="auto">
          <a:xfrm>
            <a:off x="2667000" y="3373582"/>
            <a:ext cx="1009650" cy="1511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2400"/>
              <a:t>A</a:t>
            </a:r>
          </a:p>
        </p:txBody>
      </p:sp>
      <p:sp>
        <p:nvSpPr>
          <p:cNvPr id="25605" name="AutoShape 5"/>
          <p:cNvSpPr>
            <a:spLocks noChangeArrowheads="1"/>
          </p:cNvSpPr>
          <p:nvPr/>
        </p:nvSpPr>
        <p:spPr bwMode="auto">
          <a:xfrm>
            <a:off x="4953000" y="3429000"/>
            <a:ext cx="1008062" cy="15128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2400"/>
              <a:t>B</a:t>
            </a:r>
          </a:p>
        </p:txBody>
      </p:sp>
    </p:spTree>
    <p:extLst>
      <p:ext uri="{BB962C8B-B14F-4D97-AF65-F5344CB8AC3E}">
        <p14:creationId xmlns:p14="http://schemas.microsoft.com/office/powerpoint/2010/main" val="3593068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304800"/>
            <a:ext cx="8382000" cy="1139825"/>
          </a:xfrm>
        </p:spPr>
        <p:txBody>
          <a:bodyPr anchorCtr="0">
            <a:normAutofit fontScale="90000"/>
          </a:bodyPr>
          <a:lstStyle/>
          <a:p>
            <a:pPr eaLnBrk="1" hangingPunct="1">
              <a:defRPr/>
            </a:pPr>
            <a:r>
              <a:rPr lang="en-CA" b="1" dirty="0" smtClean="0"/>
              <a:t> 1. ORGANIZE YOURSELF – Have a Plan</a:t>
            </a:r>
          </a:p>
        </p:txBody>
      </p:sp>
      <p:pic>
        <p:nvPicPr>
          <p:cNvPr id="10243" name="Picture 8" descr="MCj04398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0306">
            <a:off x="7702" y="1607902"/>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1" descr="MCj028074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52368">
            <a:off x="6275426" y="1791259"/>
            <a:ext cx="2122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www.free-printable-calendar.com/printable-calendar-images/april-2016-calenda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8618" y="3657600"/>
            <a:ext cx="3326305" cy="257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56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81000" y="304800"/>
            <a:ext cx="8074129" cy="858838"/>
          </a:xfrm>
        </p:spPr>
        <p:txBody>
          <a:bodyPr anchorCtr="0">
            <a:normAutofit/>
          </a:bodyPr>
          <a:lstStyle/>
          <a:p>
            <a:pPr eaLnBrk="1" hangingPunct="1">
              <a:defRPr/>
            </a:pPr>
            <a:r>
              <a:rPr lang="en-CA" b="1" dirty="0"/>
              <a:t>2</a:t>
            </a:r>
            <a:r>
              <a:rPr lang="en-CA" b="1" dirty="0" smtClean="0"/>
              <a:t>.  Do Not Procrastinate to Study</a:t>
            </a:r>
          </a:p>
        </p:txBody>
      </p:sp>
      <p:pic>
        <p:nvPicPr>
          <p:cNvPr id="12291" name="Picture 9" descr="MCj0250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8132">
            <a:off x="5662311" y="1527296"/>
            <a:ext cx="3153378" cy="179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MCj043979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6" y="1487319"/>
            <a:ext cx="2795964" cy="217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398" y="3814880"/>
            <a:ext cx="1782860" cy="707886"/>
          </a:xfrm>
          <a:prstGeom prst="rect">
            <a:avLst/>
          </a:prstGeom>
          <a:noFill/>
        </p:spPr>
        <p:txBody>
          <a:bodyPr wrap="none" rtlCol="0">
            <a:spAutoFit/>
          </a:bodyPr>
          <a:lstStyle/>
          <a:p>
            <a:r>
              <a:rPr lang="en-US" sz="2000" b="1" dirty="0" smtClean="0"/>
              <a:t>- On the Phone</a:t>
            </a:r>
          </a:p>
          <a:p>
            <a:r>
              <a:rPr lang="en-US" sz="2000" b="1" dirty="0" smtClean="0"/>
              <a:t>- Social Media</a:t>
            </a:r>
            <a:endParaRPr lang="en-US" sz="2000" b="1" dirty="0"/>
          </a:p>
        </p:txBody>
      </p:sp>
      <p:sp>
        <p:nvSpPr>
          <p:cNvPr id="7" name="TextBox 6"/>
          <p:cNvSpPr txBox="1"/>
          <p:nvPr/>
        </p:nvSpPr>
        <p:spPr>
          <a:xfrm>
            <a:off x="7211291" y="3720171"/>
            <a:ext cx="1657185" cy="707886"/>
          </a:xfrm>
          <a:prstGeom prst="rect">
            <a:avLst/>
          </a:prstGeom>
          <a:noFill/>
        </p:spPr>
        <p:txBody>
          <a:bodyPr wrap="none" rtlCol="0">
            <a:spAutoFit/>
          </a:bodyPr>
          <a:lstStyle/>
          <a:p>
            <a:r>
              <a:rPr lang="en-US" sz="2000" b="1" dirty="0" smtClean="0"/>
              <a:t>- Watching TV</a:t>
            </a:r>
          </a:p>
          <a:p>
            <a:r>
              <a:rPr lang="en-US" sz="2000" b="1" dirty="0" smtClean="0"/>
              <a:t>- Hanging Out</a:t>
            </a:r>
            <a:endParaRPr lang="en-US" sz="2000" b="1" dirty="0"/>
          </a:p>
        </p:txBody>
      </p:sp>
      <p:pic>
        <p:nvPicPr>
          <p:cNvPr id="7172" name="Picture 4" descr="Image result for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32766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05200" y="5391090"/>
            <a:ext cx="2709140" cy="400110"/>
          </a:xfrm>
          <a:prstGeom prst="rect">
            <a:avLst/>
          </a:prstGeom>
          <a:noFill/>
        </p:spPr>
        <p:txBody>
          <a:bodyPr wrap="none" rtlCol="0">
            <a:spAutoFit/>
          </a:bodyPr>
          <a:lstStyle/>
          <a:p>
            <a:r>
              <a:rPr lang="en-US" sz="2000" b="1" dirty="0" smtClean="0"/>
              <a:t>Time waits for NO ONE!</a:t>
            </a:r>
            <a:endParaRPr lang="en-US" sz="2000" b="1" dirty="0"/>
          </a:p>
        </p:txBody>
      </p:sp>
    </p:spTree>
    <p:extLst>
      <p:ext uri="{BB962C8B-B14F-4D97-AF65-F5344CB8AC3E}">
        <p14:creationId xmlns:p14="http://schemas.microsoft.com/office/powerpoint/2010/main" val="61132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698068" y="620713"/>
            <a:ext cx="6034520" cy="787401"/>
          </a:xfrm>
        </p:spPr>
        <p:txBody>
          <a:bodyPr anchorCtr="0">
            <a:normAutofit/>
          </a:bodyPr>
          <a:lstStyle/>
          <a:p>
            <a:pPr algn="ctr" eaLnBrk="1" hangingPunct="1">
              <a:defRPr/>
            </a:pPr>
            <a:r>
              <a:rPr lang="en-CA" b="1" dirty="0" smtClean="0"/>
              <a:t>3.  Use Online Resources </a:t>
            </a:r>
          </a:p>
        </p:txBody>
      </p:sp>
      <p:pic>
        <p:nvPicPr>
          <p:cNvPr id="13316" name="Picture 7" descr="MCj044214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18732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MCj044133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59287"/>
            <a:ext cx="2743200" cy="38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ultrasoundschoolsinfo.com/wp-content/uploads/2013/01/young-women-sitting-desk-using-lap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657600"/>
            <a:ext cx="3873238" cy="258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34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28600" y="685800"/>
            <a:ext cx="8229600" cy="835025"/>
          </a:xfrm>
        </p:spPr>
        <p:txBody>
          <a:bodyPr anchorCtr="0">
            <a:normAutofit fontScale="90000"/>
          </a:bodyPr>
          <a:lstStyle/>
          <a:p>
            <a:pPr algn="ctr" eaLnBrk="1" hangingPunct="1">
              <a:defRPr/>
            </a:pPr>
            <a:r>
              <a:rPr lang="en-CA" b="1" dirty="0" smtClean="0"/>
              <a:t>4.  Complete Study Guides and </a:t>
            </a:r>
            <a:br>
              <a:rPr lang="en-CA" b="1" dirty="0" smtClean="0"/>
            </a:br>
            <a:r>
              <a:rPr lang="en-CA" b="1" dirty="0" smtClean="0"/>
              <a:t>Do Practice Exams</a:t>
            </a:r>
          </a:p>
        </p:txBody>
      </p:sp>
      <p:pic>
        <p:nvPicPr>
          <p:cNvPr id="14339" name="Picture 5" descr="MCj008894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514600"/>
            <a:ext cx="33829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772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2286000"/>
            <a:ext cx="9144000" cy="1295400"/>
          </a:xfrm>
          <a:solidFill>
            <a:srgbClr val="FFFF00"/>
          </a:solidFill>
          <a:ln>
            <a:solidFill>
              <a:srgbClr val="00B050"/>
            </a:solidFill>
          </a:ln>
        </p:spPr>
        <p:txBody>
          <a:bodyPr anchorCtr="0">
            <a:normAutofit/>
          </a:bodyPr>
          <a:lstStyle/>
          <a:p>
            <a:pPr algn="ctr" eaLnBrk="1" hangingPunct="1">
              <a:defRPr/>
            </a:pPr>
            <a:r>
              <a:rPr lang="en-CA" sz="5400" b="1" dirty="0" smtClean="0">
                <a:solidFill>
                  <a:srgbClr val="00B050"/>
                </a:solidFill>
              </a:rPr>
              <a:t>Assessment Results</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7588840" y="402638"/>
            <a:ext cx="1555160" cy="1252954"/>
            <a:chOff x="3016840" y="4995446"/>
            <a:chExt cx="1555160" cy="1252954"/>
          </a:xfrm>
        </p:grpSpPr>
        <p:sp>
          <p:nvSpPr>
            <p:cNvPr id="13" name="Rectangle 12"/>
            <p:cNvSpPr/>
            <p:nvPr/>
          </p:nvSpPr>
          <p:spPr>
            <a:xfrm>
              <a:off x="3016840" y="4995446"/>
              <a:ext cx="1555160" cy="338554"/>
            </a:xfrm>
            <a:prstGeom prst="rect">
              <a:avLst/>
            </a:prstGeom>
            <a:noFill/>
          </p:spPr>
          <p:txBody>
            <a:bodyPr wrap="square" lIns="91440" tIns="45720" rIns="91440" bIns="45720">
              <a:spAutoFit/>
            </a:bodyPr>
            <a:lstStyle/>
            <a:p>
              <a:pPr algn="ctr"/>
              <a:r>
                <a:rPr lang="en-US" sz="1600" b="1" cap="none" spc="0" dirty="0" smtClean="0">
                  <a:ln w="1905"/>
                  <a:blipFill>
                    <a:blip r:embed="rId3"/>
                    <a:tile tx="0" ty="0" sx="100000" sy="100000" flip="none" algn="tl"/>
                  </a:blipFill>
                  <a:effectLst>
                    <a:innerShdw blurRad="69850" dist="43180" dir="5400000">
                      <a:srgbClr val="000000">
                        <a:alpha val="65000"/>
                      </a:srgbClr>
                    </a:innerShdw>
                  </a:effectLst>
                </a:rPr>
                <a:t>Jenkins White</a:t>
              </a:r>
              <a:endParaRPr lang="en-US" sz="1600" b="1" cap="none" spc="0" dirty="0">
                <a:ln w="1905"/>
                <a:blipFill>
                  <a:blip r:embed="rId3"/>
                  <a:tile tx="0" ty="0" sx="100000" sy="100000" flip="none" algn="tl"/>
                </a:blipFill>
                <a:effectLst>
                  <a:innerShdw blurRad="69850" dist="43180" dir="5400000">
                    <a:srgbClr val="000000">
                      <a:alpha val="65000"/>
                    </a:srgbClr>
                  </a:innerShdw>
                </a:effectLst>
              </a:endParaRPr>
            </a:p>
          </p:txBody>
        </p:sp>
        <p:pic>
          <p:nvPicPr>
            <p:cNvPr id="14" name="Picture 13" descr="https://encrypted-tbn3.gstatic.com/images?q=tbn:ANd9GcShXPi3oCEblf59EKjPz7oEIAYtEonf8JTZO-YSOIUixczjEt9Z"/>
            <p:cNvPicPr/>
            <p:nvPr/>
          </p:nvPicPr>
          <p:blipFill>
            <a:blip r:embed="rId4">
              <a:extLst>
                <a:ext uri="{28A0092B-C50C-407E-A947-70E740481C1C}">
                  <a14:useLocalDpi xmlns:a14="http://schemas.microsoft.com/office/drawing/2010/main" val="0"/>
                </a:ext>
              </a:extLst>
            </a:blip>
            <a:srcRect/>
            <a:stretch>
              <a:fillRect/>
            </a:stretch>
          </p:blipFill>
          <p:spPr bwMode="auto">
            <a:xfrm>
              <a:off x="3325116" y="5390158"/>
              <a:ext cx="966305" cy="858242"/>
            </a:xfrm>
            <a:prstGeom prst="rect">
              <a:avLst/>
            </a:prstGeom>
            <a:noFill/>
            <a:ln>
              <a:noFill/>
            </a:ln>
          </p:spPr>
        </p:pic>
      </p:grpSp>
    </p:spTree>
    <p:extLst>
      <p:ext uri="{BB962C8B-B14F-4D97-AF65-F5344CB8AC3E}">
        <p14:creationId xmlns:p14="http://schemas.microsoft.com/office/powerpoint/2010/main" val="117106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400800" cy="688757"/>
          </a:xfrm>
          <a:solidFill>
            <a:srgbClr val="FFFF00"/>
          </a:solidFill>
          <a:ln>
            <a:solidFill>
              <a:srgbClr val="00B050"/>
            </a:solidFill>
          </a:ln>
        </p:spPr>
        <p:txBody>
          <a:bodyPr>
            <a:normAutofit/>
          </a:bodyPr>
          <a:lstStyle/>
          <a:p>
            <a:pPr algn="ctr"/>
            <a:r>
              <a:rPr lang="en-US" sz="3200" b="1" dirty="0" smtClean="0">
                <a:solidFill>
                  <a:srgbClr val="00CC00"/>
                </a:solidFill>
              </a:rPr>
              <a:t>Georgia Milestones and </a:t>
            </a:r>
            <a:r>
              <a:rPr lang="en-US" sz="3200" b="1" dirty="0" err="1" smtClean="0">
                <a:solidFill>
                  <a:srgbClr val="00CC00"/>
                </a:solidFill>
              </a:rPr>
              <a:t>Lexiles</a:t>
            </a:r>
            <a:endParaRPr lang="en-US" sz="3200" b="1" dirty="0">
              <a:solidFill>
                <a:srgbClr val="00CC00"/>
              </a:solidFill>
            </a:endParaRPr>
          </a:p>
        </p:txBody>
      </p:sp>
      <p:sp>
        <p:nvSpPr>
          <p:cNvPr id="3" name="Content Placeholder 2"/>
          <p:cNvSpPr>
            <a:spLocks noGrp="1"/>
          </p:cNvSpPr>
          <p:nvPr>
            <p:ph idx="1"/>
          </p:nvPr>
        </p:nvSpPr>
        <p:spPr>
          <a:xfrm>
            <a:off x="457200" y="1874837"/>
            <a:ext cx="7924800" cy="4525963"/>
          </a:xfrm>
        </p:spPr>
        <p:txBody>
          <a:bodyPr>
            <a:normAutofit/>
          </a:bodyPr>
          <a:lstStyle/>
          <a:p>
            <a:r>
              <a:rPr lang="en-US" sz="2800" b="1" dirty="0" smtClean="0"/>
              <a:t>GDOE issues </a:t>
            </a:r>
            <a:r>
              <a:rPr lang="en-US" sz="2800" b="1" dirty="0" err="1" smtClean="0"/>
              <a:t>Lexile</a:t>
            </a:r>
            <a:r>
              <a:rPr lang="en-US" sz="2800" b="1" dirty="0" smtClean="0"/>
              <a:t> measures </a:t>
            </a:r>
          </a:p>
          <a:p>
            <a:r>
              <a:rPr lang="en-US" sz="2800" b="1" dirty="0" smtClean="0"/>
              <a:t>Students receive a Lexile measure along with their regular scale score for a Georgia Milestones End-of-Grade (EOG) or End-of-Course (EOC) English Language Arts (ELA) assessment.</a:t>
            </a:r>
          </a:p>
          <a:p>
            <a:r>
              <a:rPr lang="en-US" sz="2800" b="1" dirty="0" smtClean="0"/>
              <a:t>A student’s </a:t>
            </a:r>
            <a:r>
              <a:rPr lang="en-US" sz="2800" b="1" dirty="0" err="1" smtClean="0"/>
              <a:t>Lexile</a:t>
            </a:r>
            <a:r>
              <a:rPr lang="en-US" sz="2800" b="1" dirty="0" smtClean="0"/>
              <a:t> measure is a score• for teachers to use in targeting reading material for students and for parents to use in selecting reading material for their children.</a:t>
            </a:r>
            <a:endParaRPr lang="en-US" sz="2800" b="1" dirty="0"/>
          </a:p>
        </p:txBody>
      </p:sp>
      <p:pic>
        <p:nvPicPr>
          <p:cNvPr id="4098" name="Picture 2" descr="https://encrypted-tbn0.gstatic.com/images?q=tbn:ANd9GcQ2ldf3RMbLbbIQ48LeMPCoYRbuF6YnVTWpchUMTpnoHx30sj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36" y="0"/>
            <a:ext cx="2022764" cy="202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486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4876800" cy="841157"/>
          </a:xfrm>
          <a:solidFill>
            <a:srgbClr val="FFFF00"/>
          </a:solidFill>
          <a:ln>
            <a:solidFill>
              <a:srgbClr val="00B050"/>
            </a:solidFill>
          </a:ln>
        </p:spPr>
        <p:txBody>
          <a:bodyPr/>
          <a:lstStyle/>
          <a:p>
            <a:r>
              <a:rPr lang="en-US" dirty="0" smtClean="0">
                <a:solidFill>
                  <a:srgbClr val="00CC00"/>
                </a:solidFill>
              </a:rPr>
              <a:t>Lexile Scores</a:t>
            </a:r>
            <a:endParaRPr lang="en-US" dirty="0">
              <a:solidFill>
                <a:srgbClr val="00CC00"/>
              </a:solidFill>
            </a:endParaRPr>
          </a:p>
        </p:txBody>
      </p:sp>
      <p:pic>
        <p:nvPicPr>
          <p:cNvPr id="96258" name="Picture 2"/>
          <p:cNvPicPr>
            <a:picLocks noGrp="1" noChangeAspect="1" noChangeArrowheads="1"/>
          </p:cNvPicPr>
          <p:nvPr>
            <p:ph idx="1"/>
          </p:nvPr>
        </p:nvPicPr>
        <p:blipFill>
          <a:blip r:embed="rId3" cstate="print"/>
          <a:srcRect/>
          <a:stretch>
            <a:fillRect/>
          </a:stretch>
        </p:blipFill>
        <p:spPr bwMode="auto">
          <a:xfrm>
            <a:off x="228600" y="2209800"/>
            <a:ext cx="4953000" cy="3810000"/>
          </a:xfrm>
          <a:prstGeom prst="rect">
            <a:avLst/>
          </a:prstGeom>
          <a:noFill/>
          <a:ln w="9525">
            <a:noFill/>
            <a:miter lim="800000"/>
            <a:headEnd/>
            <a:tailEnd/>
          </a:ln>
        </p:spPr>
      </p:pic>
      <p:sp>
        <p:nvSpPr>
          <p:cNvPr id="5" name="TextBox 4"/>
          <p:cNvSpPr txBox="1"/>
          <p:nvPr/>
        </p:nvSpPr>
        <p:spPr>
          <a:xfrm>
            <a:off x="5715000" y="2819400"/>
            <a:ext cx="3276600" cy="2308324"/>
          </a:xfrm>
          <a:prstGeom prst="rect">
            <a:avLst/>
          </a:prstGeom>
          <a:noFill/>
        </p:spPr>
        <p:txBody>
          <a:bodyPr wrap="square" rtlCol="0">
            <a:spAutoFit/>
          </a:bodyPr>
          <a:lstStyle/>
          <a:p>
            <a:r>
              <a:rPr lang="en-US" sz="2400" dirty="0" smtClean="0"/>
              <a:t>Required </a:t>
            </a:r>
            <a:r>
              <a:rPr lang="en-US" sz="2400" dirty="0" err="1" smtClean="0"/>
              <a:t>Lexile</a:t>
            </a:r>
            <a:r>
              <a:rPr lang="en-US" sz="2400" dirty="0" smtClean="0"/>
              <a:t> Score on grade level proficiency: </a:t>
            </a:r>
          </a:p>
          <a:p>
            <a:endParaRPr lang="en-US" sz="2400" dirty="0" smtClean="0"/>
          </a:p>
          <a:p>
            <a:r>
              <a:rPr lang="en-US" sz="2400" dirty="0" smtClean="0"/>
              <a:t>Grade 3: 650</a:t>
            </a:r>
          </a:p>
          <a:p>
            <a:r>
              <a:rPr lang="en-US" sz="2400" dirty="0" smtClean="0"/>
              <a:t>Grade 4: 750</a:t>
            </a:r>
          </a:p>
          <a:p>
            <a:r>
              <a:rPr lang="en-US" sz="2400" dirty="0" smtClean="0"/>
              <a:t>Grade 5: 850</a:t>
            </a:r>
            <a:endParaRPr lang="en-US" sz="2400" dirty="0"/>
          </a:p>
        </p:txBody>
      </p:sp>
      <p:pic>
        <p:nvPicPr>
          <p:cNvPr id="96260" name="Picture 4" descr="https://encrypted-tbn1.gstatic.com/images?q=tbn:ANd9GcRJFDRsKi9dGuSi5rxY55hyKkJGNCBMwFbNXcht8hCZPuGHAAlp"/>
          <p:cNvPicPr>
            <a:picLocks noChangeAspect="1" noChangeArrowheads="1"/>
          </p:cNvPicPr>
          <p:nvPr/>
        </p:nvPicPr>
        <p:blipFill>
          <a:blip r:embed="rId4" cstate="print"/>
          <a:srcRect/>
          <a:stretch>
            <a:fillRect/>
          </a:stretch>
        </p:blipFill>
        <p:spPr bwMode="auto">
          <a:xfrm>
            <a:off x="6684818" y="76200"/>
            <a:ext cx="2438400" cy="17169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002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5715000"/>
            <a:ext cx="2344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762000" y="152400"/>
            <a:ext cx="8077200" cy="5632311"/>
          </a:xfrm>
          <a:prstGeom prst="rect">
            <a:avLst/>
          </a:prstGeom>
          <a:noFill/>
          <a:ln>
            <a:noFill/>
          </a:ln>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defRPr/>
            </a:pPr>
            <a:endParaRPr lang="en-US" dirty="0" smtClean="0"/>
          </a:p>
          <a:p>
            <a:pPr algn="ctr">
              <a:defRPr/>
            </a:pPr>
            <a:r>
              <a:rPr lang="en-US" b="1" i="1" dirty="0" smtClean="0"/>
              <a:t>District Strategic Goals</a:t>
            </a:r>
          </a:p>
          <a:p>
            <a:pPr algn="ctr">
              <a:defRPr/>
            </a:pPr>
            <a:endParaRPr lang="en-US" b="1" i="1" dirty="0" smtClean="0"/>
          </a:p>
          <a:p>
            <a:pPr marL="400050" indent="-400050">
              <a:buFontTx/>
              <a:buAutoNum type="romanUcPeriod"/>
              <a:defRPr/>
            </a:pPr>
            <a:r>
              <a:rPr lang="en-US" b="1" dirty="0" smtClean="0"/>
              <a:t>Guarantee High Academic Achievement for All</a:t>
            </a:r>
          </a:p>
          <a:p>
            <a:pPr marL="400050" indent="-400050">
              <a:buFontTx/>
              <a:buAutoNum type="romanUcPeriod"/>
              <a:defRPr/>
            </a:pPr>
            <a:r>
              <a:rPr lang="en-US" b="1" dirty="0" smtClean="0"/>
              <a:t>Ensure Communication and Collaboration within the Community</a:t>
            </a:r>
          </a:p>
          <a:p>
            <a:pPr marL="400050" indent="-400050">
              <a:buFontTx/>
              <a:buAutoNum type="romanUcPeriod"/>
              <a:defRPr/>
            </a:pPr>
            <a:r>
              <a:rPr lang="en-US" b="1" dirty="0" smtClean="0"/>
              <a:t>Provide a Safe, Orderly, and Healthy Learning Environment</a:t>
            </a:r>
          </a:p>
          <a:p>
            <a:pPr marL="400050" indent="-400050">
              <a:buFontTx/>
              <a:buAutoNum type="romanUcPeriod"/>
              <a:defRPr/>
            </a:pPr>
            <a:endParaRPr lang="en-US" b="1" i="1" dirty="0" smtClean="0"/>
          </a:p>
          <a:p>
            <a:pPr algn="ctr">
              <a:defRPr/>
            </a:pPr>
            <a:r>
              <a:rPr lang="en-US" b="1" i="1" dirty="0" smtClean="0"/>
              <a:t>District Focus</a:t>
            </a:r>
          </a:p>
          <a:p>
            <a:pPr algn="ctr">
              <a:defRPr/>
            </a:pPr>
            <a:endParaRPr lang="en-US" b="1" i="1" dirty="0" smtClean="0"/>
          </a:p>
          <a:p>
            <a:pPr marL="400050" indent="-400050">
              <a:buFontTx/>
              <a:buAutoNum type="romanUcPeriod"/>
              <a:defRPr/>
            </a:pPr>
            <a:r>
              <a:rPr lang="en-US" b="1" dirty="0" smtClean="0"/>
              <a:t>Students on track in Reading by end of 3</a:t>
            </a:r>
            <a:r>
              <a:rPr lang="en-US" b="1" baseline="30000" dirty="0" smtClean="0"/>
              <a:t>rd</a:t>
            </a:r>
            <a:r>
              <a:rPr lang="en-US" b="1" dirty="0" smtClean="0"/>
              <a:t> grade</a:t>
            </a:r>
          </a:p>
          <a:p>
            <a:pPr marL="400050" indent="-400050">
              <a:buFontTx/>
              <a:buAutoNum type="romanUcPeriod"/>
              <a:defRPr/>
            </a:pPr>
            <a:r>
              <a:rPr lang="en-US" b="1" dirty="0" smtClean="0"/>
              <a:t>Students on track in Mathematics by end of 4</a:t>
            </a:r>
            <a:r>
              <a:rPr lang="en-US" b="1" baseline="30000" dirty="0" smtClean="0"/>
              <a:t>th</a:t>
            </a:r>
            <a:r>
              <a:rPr lang="en-US" b="1" dirty="0" smtClean="0"/>
              <a:t> grade</a:t>
            </a:r>
          </a:p>
          <a:p>
            <a:pPr marL="400050" indent="-400050">
              <a:buFontTx/>
              <a:buAutoNum type="romanUcPeriod"/>
              <a:defRPr/>
            </a:pPr>
            <a:r>
              <a:rPr lang="en-US" b="1" dirty="0" smtClean="0"/>
              <a:t>Increase Graduation Rate for all students </a:t>
            </a:r>
          </a:p>
        </p:txBody>
      </p:sp>
      <p:sp>
        <p:nvSpPr>
          <p:cNvPr id="11268" name="Date Placeholder 2"/>
          <p:cNvSpPr>
            <a:spLocks noGrp="1"/>
          </p:cNvSpPr>
          <p:nvPr>
            <p:ph type="dt" sz="half" idx="10"/>
          </p:nvPr>
        </p:nvSpPr>
        <p:spPr bwMode="auto">
          <a:xfrm>
            <a:off x="7239000" y="6410325"/>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4C4BB95D-CE46-492E-B2B4-EC780E8EED83}"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90877810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88757"/>
          </a:xfrm>
          <a:solidFill>
            <a:srgbClr val="FFFF00"/>
          </a:solidFill>
          <a:ln>
            <a:solidFill>
              <a:srgbClr val="00B050"/>
            </a:solidFill>
          </a:ln>
        </p:spPr>
        <p:txBody>
          <a:bodyPr>
            <a:noAutofit/>
          </a:bodyPr>
          <a:lstStyle/>
          <a:p>
            <a:pPr algn="ctr"/>
            <a:r>
              <a:rPr lang="en-US" sz="4000" b="1" dirty="0" smtClean="0">
                <a:solidFill>
                  <a:srgbClr val="00CC00"/>
                </a:solidFill>
              </a:rPr>
              <a:t> Individual Assessment Results </a:t>
            </a:r>
            <a:endParaRPr lang="en-US" sz="4000" b="1" dirty="0">
              <a:solidFill>
                <a:srgbClr val="00CC00"/>
              </a:solidFill>
            </a:endParaRPr>
          </a:p>
        </p:txBody>
      </p:sp>
      <p:sp>
        <p:nvSpPr>
          <p:cNvPr id="3" name="Content Placeholder 2"/>
          <p:cNvSpPr>
            <a:spLocks noGrp="1"/>
          </p:cNvSpPr>
          <p:nvPr>
            <p:ph idx="1"/>
          </p:nvPr>
        </p:nvSpPr>
        <p:spPr>
          <a:xfrm>
            <a:off x="457200" y="1794888"/>
            <a:ext cx="7467600" cy="3081912"/>
          </a:xfrm>
        </p:spPr>
        <p:txBody>
          <a:bodyPr>
            <a:normAutofit/>
          </a:bodyPr>
          <a:lstStyle/>
          <a:p>
            <a:r>
              <a:rPr lang="en-US" sz="3200" dirty="0" smtClean="0"/>
              <a:t>– </a:t>
            </a:r>
            <a:r>
              <a:rPr lang="en-US" sz="3200" b="1" dirty="0" smtClean="0">
                <a:solidFill>
                  <a:srgbClr val="FF0000"/>
                </a:solidFill>
              </a:rPr>
              <a:t>Beginning Learners </a:t>
            </a:r>
          </a:p>
          <a:p>
            <a:r>
              <a:rPr lang="en-US" sz="3200" dirty="0" smtClean="0"/>
              <a:t>– Developing Learners </a:t>
            </a:r>
          </a:p>
          <a:p>
            <a:r>
              <a:rPr lang="en-US" sz="3200" dirty="0" smtClean="0"/>
              <a:t>– Proficient Learners </a:t>
            </a:r>
          </a:p>
          <a:p>
            <a:r>
              <a:rPr lang="en-US" sz="3200" dirty="0" smtClean="0"/>
              <a:t>– Distinguished Learners</a:t>
            </a:r>
            <a:endParaRPr lang="en-US" sz="3200" dirty="0"/>
          </a:p>
        </p:txBody>
      </p:sp>
      <p:pic>
        <p:nvPicPr>
          <p:cNvPr id="102402" name="Picture 2" descr="http://images.clipartpanda.com/education-clipart-9c4y5zycE.jpeg"/>
          <p:cNvPicPr>
            <a:picLocks noChangeAspect="1" noChangeArrowheads="1"/>
          </p:cNvPicPr>
          <p:nvPr/>
        </p:nvPicPr>
        <p:blipFill>
          <a:blip r:embed="rId3" cstate="print"/>
          <a:srcRect/>
          <a:stretch>
            <a:fillRect/>
          </a:stretch>
        </p:blipFill>
        <p:spPr bwMode="auto">
          <a:xfrm rot="20046668">
            <a:off x="3809645" y="3688373"/>
            <a:ext cx="4762499" cy="18350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96116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74" y="304800"/>
            <a:ext cx="7543800" cy="848379"/>
          </a:xfrm>
          <a:solidFill>
            <a:srgbClr val="FFFF00"/>
          </a:solidFill>
          <a:ln>
            <a:solidFill>
              <a:srgbClr val="00B050"/>
            </a:solidFill>
          </a:ln>
        </p:spPr>
        <p:txBody>
          <a:bodyPr>
            <a:normAutofit/>
          </a:bodyPr>
          <a:lstStyle/>
          <a:p>
            <a:r>
              <a:rPr lang="en-US" sz="2800" b="1" dirty="0" smtClean="0">
                <a:solidFill>
                  <a:srgbClr val="FF0000"/>
                </a:solidFill>
              </a:rPr>
              <a:t>Georgia Milestone: Promotion and Retention Policy/ Procedures:</a:t>
            </a:r>
            <a:endParaRPr lang="en-US" sz="2800" b="1" dirty="0">
              <a:solidFill>
                <a:srgbClr val="FF0000"/>
              </a:solidFill>
            </a:endParaRPr>
          </a:p>
        </p:txBody>
      </p:sp>
      <p:sp>
        <p:nvSpPr>
          <p:cNvPr id="3" name="Content Placeholder 2"/>
          <p:cNvSpPr>
            <a:spLocks noGrp="1"/>
          </p:cNvSpPr>
          <p:nvPr>
            <p:ph idx="1"/>
          </p:nvPr>
        </p:nvSpPr>
        <p:spPr>
          <a:xfrm>
            <a:off x="457200" y="1295400"/>
            <a:ext cx="8153400" cy="4525963"/>
          </a:xfrm>
        </p:spPr>
        <p:txBody>
          <a:bodyPr>
            <a:noAutofit/>
          </a:bodyPr>
          <a:lstStyle/>
          <a:p>
            <a:r>
              <a:rPr lang="en-US" sz="2400" b="1" dirty="0" smtClean="0"/>
              <a:t>Determines promotion/retention status in </a:t>
            </a:r>
          </a:p>
          <a:p>
            <a:pPr>
              <a:buFont typeface="Wingdings" panose="05000000000000000000" pitchFamily="2" charset="2"/>
              <a:buChar char="§"/>
            </a:pPr>
            <a:r>
              <a:rPr lang="en-US" sz="2400" b="1" dirty="0" smtClean="0"/>
              <a:t>  Grade </a:t>
            </a:r>
            <a:r>
              <a:rPr lang="en-US" sz="2400" b="1" dirty="0" smtClean="0">
                <a:solidFill>
                  <a:srgbClr val="FF0000"/>
                </a:solidFill>
              </a:rPr>
              <a:t>3</a:t>
            </a:r>
            <a:r>
              <a:rPr lang="en-US" sz="2400" b="1" dirty="0" smtClean="0">
                <a:solidFill>
                  <a:srgbClr val="FFFF00"/>
                </a:solidFill>
              </a:rPr>
              <a:t> </a:t>
            </a:r>
            <a:r>
              <a:rPr lang="en-US" sz="2400" b="1" dirty="0" smtClean="0"/>
              <a:t>(reading only), </a:t>
            </a:r>
          </a:p>
          <a:p>
            <a:pPr>
              <a:buFont typeface="Wingdings" panose="05000000000000000000" pitchFamily="2" charset="2"/>
              <a:buChar char="§"/>
            </a:pPr>
            <a:r>
              <a:rPr lang="en-US" sz="2400" b="1" dirty="0" smtClean="0"/>
              <a:t>  Grade </a:t>
            </a:r>
            <a:r>
              <a:rPr lang="en-US" sz="2400" b="1" dirty="0" smtClean="0">
                <a:solidFill>
                  <a:srgbClr val="FF0000"/>
                </a:solidFill>
              </a:rPr>
              <a:t>5 </a:t>
            </a:r>
            <a:r>
              <a:rPr lang="en-US" sz="2400" b="1" dirty="0" smtClean="0"/>
              <a:t>(reading and mathematics) </a:t>
            </a:r>
          </a:p>
          <a:p>
            <a:pPr>
              <a:buFont typeface="Wingdings" panose="05000000000000000000" pitchFamily="2" charset="2"/>
              <a:buChar char="§"/>
            </a:pPr>
            <a:r>
              <a:rPr lang="en-US" sz="2400" b="1" dirty="0" smtClean="0"/>
              <a:t>  Grade</a:t>
            </a:r>
            <a:r>
              <a:rPr lang="en-US" sz="2400" b="1" dirty="0" smtClean="0">
                <a:solidFill>
                  <a:srgbClr val="FF0000"/>
                </a:solidFill>
              </a:rPr>
              <a:t> 8 </a:t>
            </a:r>
            <a:r>
              <a:rPr lang="en-US" sz="2400" b="1" dirty="0" smtClean="0"/>
              <a:t>(reading and mathematics) </a:t>
            </a:r>
          </a:p>
          <a:p>
            <a:pPr>
              <a:buFont typeface="Wingdings" panose="05000000000000000000" pitchFamily="2" charset="2"/>
              <a:buChar char="§"/>
            </a:pPr>
            <a:endParaRPr lang="en-US" sz="2400" b="1" dirty="0" smtClean="0"/>
          </a:p>
          <a:p>
            <a:r>
              <a:rPr lang="en-US" sz="2400" b="1" dirty="0" smtClean="0"/>
              <a:t>Reading: a student who has a </a:t>
            </a:r>
            <a:r>
              <a:rPr lang="en-US" sz="2400" b="1" dirty="0" smtClean="0">
                <a:solidFill>
                  <a:srgbClr val="FF0000"/>
                </a:solidFill>
              </a:rPr>
              <a:t>Below Grade Level </a:t>
            </a:r>
            <a:r>
              <a:rPr lang="en-US" sz="2400" b="1" dirty="0" smtClean="0"/>
              <a:t>Reading status will require remediation and retesting in ELA</a:t>
            </a:r>
          </a:p>
          <a:p>
            <a:endParaRPr lang="en-US" sz="2400" b="1" dirty="0" smtClean="0"/>
          </a:p>
          <a:p>
            <a:r>
              <a:rPr lang="en-US" sz="2400" b="1" dirty="0" smtClean="0"/>
              <a:t>Mathematics: a student who is classified as a </a:t>
            </a:r>
            <a:r>
              <a:rPr lang="en-US" sz="2400" b="1" dirty="0" smtClean="0">
                <a:solidFill>
                  <a:srgbClr val="FF0000"/>
                </a:solidFill>
              </a:rPr>
              <a:t>Beginning Learner</a:t>
            </a:r>
            <a:r>
              <a:rPr lang="en-US" sz="2400" b="1" dirty="0" smtClean="0"/>
              <a:t> will require remediation and retesting in mathematics</a:t>
            </a:r>
            <a:endParaRPr lang="en-US" sz="2400" b="1" dirty="0"/>
          </a:p>
        </p:txBody>
      </p:sp>
      <p:pic>
        <p:nvPicPr>
          <p:cNvPr id="97282" name="Picture 2" descr="https://encrypted-tbn3.gstatic.com/images?q=tbn:ANd9GcQiGoNiNq9AVFSJfrz6_ik_Is-Zk1_Sazfdmxe6PM1sVUtXOYm4"/>
          <p:cNvPicPr>
            <a:picLocks noChangeAspect="1" noChangeArrowheads="1"/>
          </p:cNvPicPr>
          <p:nvPr/>
        </p:nvPicPr>
        <p:blipFill>
          <a:blip r:embed="rId2" cstate="print"/>
          <a:srcRect/>
          <a:stretch>
            <a:fillRect/>
          </a:stretch>
        </p:blipFill>
        <p:spPr bwMode="auto">
          <a:xfrm>
            <a:off x="6483927" y="1629163"/>
            <a:ext cx="2355273" cy="14188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61424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88757"/>
          </a:xfrm>
          <a:solidFill>
            <a:srgbClr val="FFFF00"/>
          </a:solidFill>
          <a:ln>
            <a:solidFill>
              <a:srgbClr val="00B050"/>
            </a:solidFill>
          </a:ln>
        </p:spPr>
        <p:txBody>
          <a:bodyPr>
            <a:noAutofit/>
          </a:bodyPr>
          <a:lstStyle/>
          <a:p>
            <a:pPr algn="ctr"/>
            <a:r>
              <a:rPr lang="en-US" sz="4000" b="1" dirty="0" smtClean="0">
                <a:solidFill>
                  <a:srgbClr val="00CC00"/>
                </a:solidFill>
              </a:rPr>
              <a:t> Individual Assessment Results  - EOC</a:t>
            </a:r>
            <a:endParaRPr lang="en-US" sz="4000" b="1" dirty="0">
              <a:solidFill>
                <a:srgbClr val="00CC00"/>
              </a:solidFill>
            </a:endParaRPr>
          </a:p>
        </p:txBody>
      </p:sp>
      <p:sp>
        <p:nvSpPr>
          <p:cNvPr id="3" name="Content Placeholder 2"/>
          <p:cNvSpPr>
            <a:spLocks noGrp="1"/>
          </p:cNvSpPr>
          <p:nvPr>
            <p:ph idx="1"/>
          </p:nvPr>
        </p:nvSpPr>
        <p:spPr>
          <a:xfrm>
            <a:off x="457200" y="1794888"/>
            <a:ext cx="7467600" cy="2396112"/>
          </a:xfrm>
        </p:spPr>
        <p:txBody>
          <a:bodyPr>
            <a:normAutofit/>
          </a:bodyPr>
          <a:lstStyle/>
          <a:p>
            <a:r>
              <a:rPr lang="en-US" sz="3200" b="1" dirty="0" smtClean="0"/>
              <a:t>– </a:t>
            </a:r>
            <a:r>
              <a:rPr lang="en-US" sz="3200" b="1" dirty="0" smtClean="0">
                <a:solidFill>
                  <a:schemeClr val="tx1"/>
                </a:solidFill>
              </a:rPr>
              <a:t>Beginning Learners 	(67% and Below)</a:t>
            </a:r>
          </a:p>
          <a:p>
            <a:r>
              <a:rPr lang="en-US" sz="3200" b="1" dirty="0" smtClean="0"/>
              <a:t>– Developing Learners	(79% to 68%)</a:t>
            </a:r>
          </a:p>
          <a:p>
            <a:r>
              <a:rPr lang="en-US" sz="3200" b="1" dirty="0" smtClean="0"/>
              <a:t>– Proficient Learners 		(80% to 91%)</a:t>
            </a:r>
          </a:p>
          <a:p>
            <a:r>
              <a:rPr lang="en-US" sz="3200" b="1" dirty="0" smtClean="0"/>
              <a:t>– Distinguished Learners 	(92% to 100%)</a:t>
            </a:r>
            <a:endParaRPr lang="en-US" sz="3200" b="1" dirty="0"/>
          </a:p>
        </p:txBody>
      </p:sp>
      <p:pic>
        <p:nvPicPr>
          <p:cNvPr id="102402" name="Picture 2" descr="http://images.clipartpanda.com/education-clipart-9c4y5zycE.jpeg"/>
          <p:cNvPicPr>
            <a:picLocks noChangeAspect="1" noChangeArrowheads="1"/>
          </p:cNvPicPr>
          <p:nvPr/>
        </p:nvPicPr>
        <p:blipFill>
          <a:blip r:embed="rId3" cstate="print"/>
          <a:srcRect/>
          <a:stretch>
            <a:fillRect/>
          </a:stretch>
        </p:blipFill>
        <p:spPr bwMode="auto">
          <a:xfrm>
            <a:off x="2895600" y="4572000"/>
            <a:ext cx="4057296" cy="15633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36141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33400"/>
            <a:ext cx="7543800" cy="688757"/>
          </a:xfrm>
          <a:solidFill>
            <a:srgbClr val="FFFF00"/>
          </a:solidFill>
          <a:ln>
            <a:solidFill>
              <a:srgbClr val="00B050"/>
            </a:solidFill>
          </a:ln>
        </p:spPr>
        <p:txBody>
          <a:bodyPr>
            <a:normAutofit fontScale="90000"/>
          </a:bodyPr>
          <a:lstStyle/>
          <a:p>
            <a:pPr algn="ctr"/>
            <a:r>
              <a:rPr lang="en-US" b="1" u="sng" dirty="0" smtClean="0">
                <a:solidFill>
                  <a:srgbClr val="FF0000"/>
                </a:solidFill>
              </a:rPr>
              <a:t>What’s at stake this year??</a:t>
            </a:r>
            <a:endParaRPr lang="en-US" b="1" u="sng" dirty="0">
              <a:solidFill>
                <a:srgbClr val="FF0000"/>
              </a:solidFill>
            </a:endParaRPr>
          </a:p>
        </p:txBody>
      </p:sp>
      <p:sp>
        <p:nvSpPr>
          <p:cNvPr id="2" name="Content Placeholder 1"/>
          <p:cNvSpPr>
            <a:spLocks noGrp="1"/>
          </p:cNvSpPr>
          <p:nvPr>
            <p:ph idx="1"/>
          </p:nvPr>
        </p:nvSpPr>
        <p:spPr>
          <a:xfrm>
            <a:off x="914400" y="1905000"/>
            <a:ext cx="7467600" cy="3657600"/>
          </a:xfrm>
        </p:spPr>
        <p:txBody>
          <a:bodyPr>
            <a:noAutofit/>
          </a:bodyPr>
          <a:lstStyle/>
          <a:p>
            <a:pPr marL="0" indent="0">
              <a:buNone/>
            </a:pPr>
            <a:r>
              <a:rPr lang="en-US" sz="3600" b="1" dirty="0" smtClean="0">
                <a:solidFill>
                  <a:prstClr val="black"/>
                </a:solidFill>
              </a:rPr>
              <a:t>The </a:t>
            </a:r>
            <a:r>
              <a:rPr lang="en-US" sz="3600" b="1" dirty="0">
                <a:solidFill>
                  <a:prstClr val="black"/>
                </a:solidFill>
              </a:rPr>
              <a:t>End of Course (EOC) measures serve as the final exam and comprise 20% of a student’s final course </a:t>
            </a:r>
            <a:r>
              <a:rPr lang="en-US" sz="3600" b="1" dirty="0" smtClean="0">
                <a:solidFill>
                  <a:prstClr val="black"/>
                </a:solidFill>
              </a:rPr>
              <a:t>grade.</a:t>
            </a:r>
          </a:p>
          <a:p>
            <a:pPr marL="0" indent="0" algn="ctr">
              <a:buNone/>
            </a:pPr>
            <a:endParaRPr lang="en-US" sz="3600" b="1" dirty="0">
              <a:solidFill>
                <a:prstClr val="black"/>
              </a:solidFill>
            </a:endParaRPr>
          </a:p>
          <a:p>
            <a:pPr marL="0" indent="0">
              <a:buNone/>
            </a:pPr>
            <a:r>
              <a:rPr lang="en-US" sz="3600" b="1" dirty="0" smtClean="0">
                <a:solidFill>
                  <a:prstClr val="black"/>
                </a:solidFill>
              </a:rPr>
              <a:t>Students can not receive a credit for a course without taking the EOC.</a:t>
            </a:r>
            <a:endParaRPr lang="en-US" sz="3600" b="1" dirty="0"/>
          </a:p>
        </p:txBody>
      </p:sp>
    </p:spTree>
    <p:extLst>
      <p:ext uri="{BB962C8B-B14F-4D97-AF65-F5344CB8AC3E}">
        <p14:creationId xmlns:p14="http://schemas.microsoft.com/office/powerpoint/2010/main" val="2426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841157"/>
          </a:xfrm>
          <a:solidFill>
            <a:srgbClr val="FFFF00"/>
          </a:solidFill>
          <a:ln>
            <a:solidFill>
              <a:srgbClr val="00CC00"/>
            </a:solidFill>
          </a:ln>
        </p:spPr>
        <p:txBody>
          <a:bodyPr/>
          <a:lstStyle/>
          <a:p>
            <a:pPr algn="ctr">
              <a:defRPr/>
            </a:pPr>
            <a:r>
              <a:rPr lang="en-CA" b="1" dirty="0" smtClean="0">
                <a:solidFill>
                  <a:srgbClr val="00B050"/>
                </a:solidFill>
              </a:rPr>
              <a:t>Helpful Resources</a:t>
            </a:r>
            <a:endParaRPr lang="en-CA" b="1" dirty="0">
              <a:solidFill>
                <a:srgbClr val="00B050"/>
              </a:solidFill>
            </a:endParaRPr>
          </a:p>
        </p:txBody>
      </p:sp>
      <p:sp>
        <p:nvSpPr>
          <p:cNvPr id="3" name="Content Placeholder 2"/>
          <p:cNvSpPr>
            <a:spLocks noGrp="1"/>
          </p:cNvSpPr>
          <p:nvPr>
            <p:ph idx="1"/>
          </p:nvPr>
        </p:nvSpPr>
        <p:spPr>
          <a:xfrm>
            <a:off x="468313" y="1700213"/>
            <a:ext cx="8229600" cy="4525962"/>
          </a:xfrm>
        </p:spPr>
        <p:txBody>
          <a:bodyPr>
            <a:normAutofit/>
          </a:bodyPr>
          <a:lstStyle/>
          <a:p>
            <a:pPr>
              <a:buFont typeface="Wingdings" panose="05000000000000000000" pitchFamily="2" charset="2"/>
              <a:buChar char="Ø"/>
              <a:defRPr/>
            </a:pPr>
            <a:r>
              <a:rPr lang="en-CA" sz="2800" dirty="0">
                <a:latin typeface="Calibri" pitchFamily="34" charset="0"/>
                <a:hlinkClick r:id="rId3"/>
              </a:rPr>
              <a:t> </a:t>
            </a:r>
            <a:r>
              <a:rPr lang="en-CA" sz="2800" dirty="0" smtClean="0">
                <a:latin typeface="Calibri" pitchFamily="34" charset="0"/>
                <a:hlinkClick r:id="rId3"/>
              </a:rPr>
              <a:t>http</a:t>
            </a:r>
            <a:r>
              <a:rPr lang="en-CA" sz="2800" dirty="0">
                <a:latin typeface="Calibri" pitchFamily="34" charset="0"/>
                <a:hlinkClick r:id="rId3"/>
              </a:rPr>
              <a:t>://www.gadoe.org/Curriculum-Instruction-and-Assessment/Assessment/Pages/Georgia-Milestones-Assessment-System.aspx</a:t>
            </a:r>
            <a:endParaRPr lang="en-CA" sz="2800" dirty="0" smtClean="0">
              <a:latin typeface="Calibri" pitchFamily="34" charset="0"/>
              <a:hlinkClick r:id="rId3"/>
            </a:endParaRPr>
          </a:p>
          <a:p>
            <a:pPr>
              <a:defRPr/>
            </a:pPr>
            <a:endParaRPr lang="en-CA" sz="2800" dirty="0" smtClean="0">
              <a:latin typeface="Calibri" pitchFamily="34" charset="0"/>
              <a:hlinkClick r:id="rId4"/>
            </a:endParaRPr>
          </a:p>
          <a:p>
            <a:pPr>
              <a:buFont typeface="Wingdings" panose="05000000000000000000" pitchFamily="2" charset="2"/>
              <a:buChar char="Ø"/>
              <a:defRPr/>
            </a:pPr>
            <a:r>
              <a:rPr lang="en-CA" sz="2800" dirty="0" smtClean="0">
                <a:latin typeface="Calibri" pitchFamily="34" charset="0"/>
                <a:hlinkClick r:id="rId4"/>
              </a:rPr>
              <a:t> http</a:t>
            </a:r>
            <a:r>
              <a:rPr lang="en-CA" sz="2800" dirty="0">
                <a:latin typeface="Calibri" pitchFamily="34" charset="0"/>
                <a:hlinkClick r:id="rId4"/>
              </a:rPr>
              <a:t>://learnoas.ctb.com/GA</a:t>
            </a:r>
            <a:r>
              <a:rPr lang="en-CA" sz="2800" dirty="0" smtClean="0">
                <a:latin typeface="Calibri" pitchFamily="34" charset="0"/>
                <a:hlinkClick r:id="rId4"/>
              </a:rPr>
              <a:t>/</a:t>
            </a:r>
            <a:endParaRPr lang="en-CA" sz="2800" dirty="0" smtClean="0">
              <a:latin typeface="Calibri" pitchFamily="34" charset="0"/>
            </a:endParaRPr>
          </a:p>
          <a:p>
            <a:pPr>
              <a:defRPr/>
            </a:pPr>
            <a:endParaRPr lang="en-CA" sz="2800" dirty="0">
              <a:latin typeface="Calibri" pitchFamily="34" charset="0"/>
            </a:endParaRPr>
          </a:p>
          <a:p>
            <a:pPr>
              <a:buFont typeface="Wingdings" panose="05000000000000000000" pitchFamily="2" charset="2"/>
              <a:buChar char="Ø"/>
              <a:defRPr/>
            </a:pPr>
            <a:r>
              <a:rPr lang="en-CA" sz="2800" b="1" u="sng" dirty="0" smtClean="0">
                <a:latin typeface="Calibri" pitchFamily="34" charset="0"/>
              </a:rPr>
              <a:t> YOUR SCHOOL’S WEBPAGE</a:t>
            </a:r>
          </a:p>
          <a:p>
            <a:pPr>
              <a:defRPr/>
            </a:pPr>
            <a:endParaRPr lang="en-CA" sz="2800" dirty="0" smtClean="0">
              <a:latin typeface="Calibri" pitchFamily="34" charset="0"/>
            </a:endParaRPr>
          </a:p>
          <a:p>
            <a:pPr>
              <a:defRPr/>
            </a:pPr>
            <a:endParaRPr lang="en-CA" sz="2800" dirty="0" smtClean="0">
              <a:latin typeface="Calibri" pitchFamily="34" charset="0"/>
            </a:endParaRPr>
          </a:p>
          <a:p>
            <a:pPr>
              <a:defRPr/>
            </a:pPr>
            <a:endParaRPr lang="en-CA" sz="2800" dirty="0" smtClean="0">
              <a:latin typeface="Calibri" pitchFamily="34" charset="0"/>
            </a:endParaRPr>
          </a:p>
          <a:p>
            <a:pPr>
              <a:defRPr/>
            </a:pPr>
            <a:endParaRPr lang="en-CA" sz="2800" dirty="0"/>
          </a:p>
        </p:txBody>
      </p:sp>
    </p:spTree>
    <p:extLst>
      <p:ext uri="{BB962C8B-B14F-4D97-AF65-F5344CB8AC3E}">
        <p14:creationId xmlns:p14="http://schemas.microsoft.com/office/powerpoint/2010/main" val="2022276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2667000"/>
            <a:ext cx="9144000" cy="1143000"/>
          </a:xfrm>
          <a:solidFill>
            <a:srgbClr val="FFFF00"/>
          </a:solidFill>
          <a:ln>
            <a:solidFill>
              <a:srgbClr val="00B050"/>
            </a:solidFill>
          </a:ln>
        </p:spPr>
        <p:txBody>
          <a:bodyPr anchorCtr="0">
            <a:normAutofit/>
          </a:bodyPr>
          <a:lstStyle/>
          <a:p>
            <a:pPr algn="ctr" eaLnBrk="1" hangingPunct="1">
              <a:defRPr/>
            </a:pPr>
            <a:r>
              <a:rPr lang="en-CA" sz="5400" b="1" dirty="0" smtClean="0">
                <a:solidFill>
                  <a:srgbClr val="00B050"/>
                </a:solidFill>
              </a:rPr>
              <a:t>TEST PRACTICE</a:t>
            </a:r>
          </a:p>
        </p:txBody>
      </p:sp>
      <p:sp>
        <p:nvSpPr>
          <p:cNvPr id="3076" name="TextBox 3"/>
          <p:cNvSpPr txBox="1">
            <a:spLocks noChangeArrowheads="1"/>
          </p:cNvSpPr>
          <p:nvPr/>
        </p:nvSpPr>
        <p:spPr bwMode="auto">
          <a:xfrm>
            <a:off x="684213"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3078" name="TextBox 4"/>
          <p:cNvSpPr txBox="1">
            <a:spLocks noChangeArrowheads="1"/>
          </p:cNvSpPr>
          <p:nvPr/>
        </p:nvSpPr>
        <p:spPr bwMode="auto">
          <a:xfrm>
            <a:off x="4140200" y="5229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CA" altLang="en-US" sz="1800">
              <a:latin typeface="Calibri" panose="020F0502020204030204" pitchFamily="34" charset="0"/>
            </a:endParaRPr>
          </a:p>
        </p:txBody>
      </p:sp>
      <p:sp>
        <p:nvSpPr>
          <p:cNvPr id="2" name="AutoShape 2"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MAAADeCAMAAAD4tEcNAAABy1BMVEX///+Hm3XY0r/5oWi/YwX/yQDDbamIKnn/p2z91q7okwJwAADy+vx5AAC/AABsAABzAACIoHn+wGH7yOPP4dXc2cX0xlx7AAD/zQD/0QD39PH/xwD5nmSJLH68XgD/qW2OqIPAaKaGkG2CAAC2GQH6qXPj0tKRSELhh1fq6+vCnp7LuKi7k5H+78fr3t790qn7t4ard3eHlXGxTyzqkF38xZjQdkyCbVKDd1q5nJCuUTSEImGEgWKAW0XSuLiVTEzAZUGCHFC4lomjaGjQtLTFpKR/Tzz1ugDn6eOgAACQAACWMyF8NCerTjL7uorljFp8CSC3ZwCitZqqgICHLS3wt9isTQDzsVSRLAOZXFTbmQD+4pFxFSHlnkSCGRmpT3mfSyLUirvJgQDYizSAGVG2XZB6XEuFJCTcpU19ED+qVAB+RjXhn8i2ybWQJg//0023cjWPLECePQX+3Hv+6rG7dgKrXgScSwDXZj+IHy3/0krnqwTLQCfZgQT/2mh2NyvBdJmbPFt/AB17AC2pTH5zKyx2QjvkqzbyyHN0NzT/66OjcHiTTlfRjgCHMTundHyWV1/Hhz7SmUiRPxrjnXWNJh3WaD+rQByUM03l0qHCAAAgAElEQVR4nNWd+2MSx77AkxB103GcSe/FTTYYatCFEIpuQsjDhKUuRA3BmEJTsBVbH8FHy7FptbW2etTWez2nett6c/XPvd+ZfQILeRgC+f6ghiQ4H77P+c5ju7o6UBJqSZHaPYgdixTdwtgVgguo3PrBtEBGI0FECEFqyvGinAqDpGTHSwop9Pauo/Rej+/9RdIIwoXC+noBE6wjRSN5QOZCiJo2NJxmiL29ON/Gwe5MZIoKqyvXr1y53ju8ikkCWMoEiYX11WGQVSBHKMcooyTAEHsLZL95ZILg1d7PP+RypXdYxGHQJvD12rJaQRSsOE+HDcZouwe9PYkicbhXJwQ9Ag8l4ur1K59/+Pl1J6VItDRa792fjKCcYa7FK8O6lvA9/uXnvU5NAhiiovHPCmn3oLcnKbLeu8KVqCMNr+hm+3k1YS8Lp6vGv/ZbzAni3uErDqYV3Ww/5LxcbHs1/0aRdo96WyJBNuCmaqrRQATDHV65wuT6Su9wtU4DaH+5Y4KsOhmHr1tqvG6EWk7sDD/rFGOcVxLtHvqWJYzu6LZqMJpgVyy+z5kmq4IPkwAleL9UOxEEbNctfxx2KI/j9VZ5JJfr3HqHIZuo7R791oQzckWuON1Rt886PF2uGN8tIKXdw9+SpHlCYJBckRbj9dpA4xAIRnpNVNkftUCUrJuxhnmkwfh5Y0CdkmNeX0W5do9/S2LUoMPD11ntZvhjc0JdmK5psN3D35LIUJ0ayjGM1sqVzVXJPomA2O7hb01SBFX4LGp1fdXIjyubI4Ierwz3ivuEsSuq0kw2s5HJJjdWdYfcCuJ1ZtD7p3CVSUjg4gHIK+6Mq4UaU70OBj2MtHaPfauSIiGPIRvrw662WsgkxfVVJjYlK87D7R77ViVCYp6TOqOQqfTWx5xVcRaUHJ/NZrOVKnIkb/7unSE54jEZPf44Xv38ShXjcGFjWWD8guBfrjJZkbZ76FsWhdqMHiGWwasOjtVKKS54LBGd39ontRyToug5edrGEGJZ0cwmFTEL8cjxvayDfx+ZatfriuBkBBJPKDmbyWRmkyGP4KkW0bZjits98q1LvpZRdz6eTWpFCFnWur5/ompXVykDjL46HHcR4qYmRdTugW9DaFY4vWVGS5Pr+2TSwUVCs9thNGOruJ8WBCQCjBeBUfD7YgZGzMUVTYkFdDXupwakRJKeixc9/lhyA4m6OoUNVJ0znBJidcAw3j/5v4u1ApKeyYuhDJq1sQQApsm6xMG/lVznuXG/dOW4AKP/f/NivFpvgj+WJXG/C+PsKlv42TezKi4yiWdp3C0XxsSsy6uZYZY39kW3yhJgXJ686B5XZ130iFmrvJzeV5DA6Juc9BlVjeWR/EsXh/QFYG7MVtA7aTEgKjf/yBnjqUlhFtIkiyhGZM3QuHtcjeECng3FljsnsKZUtl+DqE1mCDpj/HX0dYhljWWOmMzJKObOOMsLdf9shzSQIxThxQsXLixS0niqJ5MkML5Nj6YnBItxUR79d9JdkfqrQpJ0wsxKxihw4Ygui6jhAswoMPZNFhIpuWAzbsiJyETjWofV5iTV6B33ThKEcsJffvqFQzasvXBG6Jt8q2nht4LHbzKqEaWBHg0JkfZXATIRjxw58VPI85OuycarvzB/7JtMIkwgSYaorqVZSu1uXccy5vGRE/8Xi4VOGNZ6omH3hWb8fZO+DbIBpopDuvJ8InHJ/05Zbj9jlFw4EQPEI5YEGgT7NIlP9jHFsECSscBCzRE7QY8JxLQY+8VmvNAgEGLxJKhRN1Hqni9cpBNiTgJd+AkY/89mPOHef1FIvK/PtL8NlyK8IWPbCx2w1SOxakW6NicSJHPRVKMntOH3b2KiFmMn1AB5euTEslORJ9wYJYp9fX1WB3mD0pqMEatnDjGDFjId0OuQSQBy4y8nbH90m9bmSeh03ymmRr0ij9U4pCDWZUkhy5KKQEt7z1QnORQ44pSAi3GFWR3XxxtWFXcj9dXV5sIG6/2ESEe05VQqnnAgUpf8WBIFD484QjzjyigIsbraXGQleaYD3LGLKenvN4umoeI3LqsTUZIUTvOII8wm/UK1+P2+WDw5UcE1wTZG4zFflnTG8mqC/P0YUZh3LAYofXOL1BesYbLsm+SmKmQqhbdvJwx5+7ZQCGBa/kOLpNIBWq3ZOGWztQ7p50TJvcdvMKUbH6K8im7R+pmHRn3gjiyqCpVUIpFOh7mk04lEQo6Ojo5GR2XkE5erQw4Ka1rbaxxT0FeP75GEih+Lr2Xyd6Z+mSkY8IM78qiaURlTjUSjMl0Wavyxs1py5cDRWyQcQUff0Cj56159lChBoDEyR5IG686wjAJibdkK9U1HNcgVcvQozafIrXvoNfrrr/p6FTNGvcjxxSbUUf7iYUmy9PhlXVOnI3K/Q9Lk1tF7CMGfFfGro3+Tunq1VLEYIR1MvNZyDlE0tbbo8bDpRmcEVFNk8tfRo1/dgz+YuARWVTRtVVcRwlVCknUlutAhedEW9NVRW27VVyYKMuOqLhiLTBgf/MWbkXXe2FlqZJVOFWOdHhOsfWwr0hNDHFAMBOAvNFs/0fJh2lHe2MUc8m+b8V79hE9CGeFkn+WRLLriwIUTXLDrWkf7J/+1IpE3NmMF1atAISFQpA0ZIycMCbghdkoFVyWarchbbm1kCYkez6m+vlMnzcVVQ4uBel9k0+JO3JMrUXrLYPzb1czSJOPxXewDVeqUMcQgL7gkDabFjqpwLJEJunfvKx5e3e1MIRmfz3MRdDnp8fGtZBTTzHJ9RI1tdOxZB7nEzuDeY/7ovi0qR8S43+c7CW55Uu8HxOqX5ATPLOrkvSqyLOUxj6vuvccUIpmQIPg8k45MWUOYFJOdvgEwxQoetwkkF0kjZCMZE3ynT9WvJsNkOZQVkx6h488A0AoosvHu76iCCMGQRk472QS/EAslM2I25Bc8gtgJPapmokBdfvSrZjOGhEJFn++ibZ3ZTEbEmWw8pndchUzHrBs3EJlA1Pmrefc+RTY8vtOnuQ7jmCAx5tz6CAV7p1VxtYIDYKyo2PRnIkQMCSfBQJMiQWmFVDmnkO14xhwz1jeb7MZMEyKChUKuUSTnaQGjyBndm6HuWAxj3WQZZlTBCOFiSuK/UVXrAGOn67FLhMh6C6mbTnAlk4Rth6y2VZzrhF0OTYRH1grdxmaMUlXnXMjk8oiIuQ7rAlRJgpUB9zYgy0WKuc09K5qIYLHKHwNe71iujEgp0rmYCKaSfyeTVCSYNNemHC7Cj6AScTZWY6qXyZgC9W8+3KGYrO9RicUQjQuhxvukZX6RDg4qM2NexRFYhcJMz/nDh89zTNqpmGly6++MIIjIxxbWXAtsWYPR4+LZsR6v93yP96wdWP0Tmrdn9DATwOwZ08SOxIySr0TekQEL9G+4ZMponqCgzsdoerwz1kYrgSF6D5ty/jxgFjsQM0rZpg1gXOab3WozZVQjNGfyHdYZTT0KbxVvT89hp3BMps1ypHMSikwRW7oADbK/fKS6rJOLBBXHvOcdFA49LuYA8fzhGhllmCwEYS3dESVQAumrM7E3mGkH1On4pqzWEQJjj84oxMQZQPTWIhqYkFBYlNLaXwSFicg3aAgbt+5l+VZcew6SKhOq1RKOnu/pGav4YQqSLI0BYo9lwy6Y4JwItXtHkkI2fBwxBEmSLeeDserTeimCCWZ+aI+ZDZqLtxwT4gHF+Iq9cP58ncUy34TvjDXbIbsXopKMESDFDyFJsvU2IcvWZtj8v3TWMsTz53uqZIwyBffUCMSlWlIIuj3Btrbtgnp1zc6N//0YKnNeo4WIBm5IguBrupmer4NhOC4v2kodrVKl0sb2a4TwxRkhmSH0zZuv7v11D0oBjz9DeaDhAXPUDXBLYpHCR5VrH6QqcsTZbMzni8WW48nshgjmGiPghoyw1kK3LecNVYIm22WuCmFZY9ncR8V7NNmkIEyc9fac37ECq5RpQmrtCjwSS41CprpzAcFVCNTHk50Kt9fRHm+wXRs+ZQS1TcBxAAeE2W8M7xaiYa+jPT2iS2dLCocTLa9rZUqTs8a+xnhyNpudnc36WbYs7x6kVzfXGZcrPILs5BIttviEVpTqG/uE2Y3ZZDwUCmUzvNqJB3fNWvWa3QvWWosSJU+P37z6HUZQv7cSM2LM6UWjKyz4uX8KE7ldhGRJqGesTpFhdPMgk5tPAbPZoaj3lKK+ry9kLYALSb67COLO7jEyTfZ487VTUxUfPA7CMd/R1q22a4gvLeo7iDljnE8Ohbiyu4o8D0myxiDpd8c/A/maK/Pgdy27OSGhl3MsY8Tjy8uhUMxQaUzdRUYvizpnWUNM4jIajUblBHp68D9AdMSDl561bPeLyg4axWfZGttsJjObzYj6EfJQcRcZubGepZhSyk+BckH46teM8bjulLfP0FatR0siCvkzywCVMfYbh0Rht22VGWvP2Wfv3r17qstVJvjmN4D4mc749MyxUssUGUVijJlq0tzJ6Odb35Nnd5MRjNU78/RgtdDjnwHjNzpj6dCxGy1TJLgkq8SFjZgRdgSux4mZXURkxnp+7F014s2HnPFrPbBeOnaohYqE2BrTww6UAn7Bk+F9nYndzB2sbj0/9l014296yNHD6tUbx5giW3YpDV9s4+HUL8azWM+PEzM7s1XR/ddgpjb2vJrx6VVHWP3uzCEQ3LKr9yRg1N1RyGSNOw92GnO8xQafDSQPXM347qYjrOJjgHjsE9Sy2QmFkKq7o72PKrbDinWsQc45POqtYXx23A6rN58zRlBky4qdIooJSZ3MnkmWdsbobWistYzYEVaZOzJFPmvZHhGZZOpO/gmVHSHCbNg9WHkPe8vHnYjHHx7/D4tRd8dDx263bm+BRuoPwVV2Fli9SoOkc9gbrGK8+c4RVkXdVI9dauFenzKpOwT3Fhi9Z7c9xWr4K6PeIpQ3N0F01KtPv7bCqumOh1p536eEa6/E8Vd2xtgw6MDE4/aN289BnrGd6SVntXr1E53xjNsRvl2TUVyzW8NX4krZfgYZy7v/itd79sYxWw5dclSrpjveoC1dHJEoqtj7p4S4yN1xZvuMjQJrD2M8ZMkxZ1jFxmvPW3zDENVm7BOrEFX5SGe2P8Py4ka/MnMbGC1FluywevyZEXJoa7cXSkjpqWLkMrb9SsDbsKc3dunMmRuffHJbF2yH1au3DQXT1p4uGCW5KsaxHTM2SJBstQsjUyh+Z4fVd7o7HrpBW3tIRCZneyr2ZavG1KpRAGnGWGyYWJEqGxJNIEdYLRvueLvF7pggMz0Va7exkDSSxk4YG808vY5d2Qnymx1WseGOz1p8p2mCjI0VJq3AarZzyttnVBp1ELyOXdlhdNMKq3YF0Hwb7XtLmjPa+//1ktxb2i4ipIiGjHk7bOYQD6u8CfD0xiGjAmjxva0Rzni6Juh4t7+604QxaK/rqKIdVq2CvNVXDOdQD2P02UGHjdQr7oCxUf3nLSJrVlF+aIfVvXLHLg17gdG+FTCuccad2Gqj2sjRKZfoOyussnaV7o6tXmxWGeMp6yygx8ejjTe//RnWjNawmLO2jkbJUyus2gV5q69RLuerGYVFPqzGya4xY6P6DxjNdo1MfrPC6ru9cscuGmSM9pkj3SF3wthocgX01inEFPrNCqslowJoXZ/DYiwyxj576hHSvM0S+k4Yx6yDXRE9dfCQQ/fKHSWkecfeWvdXmQ7pVbbfZm3CaB2x0+hBK+Q8N92x1ddESCTnnXnruNxJd0hvbvvLHk3qeGspOfjsazPkGBXAHrhjlJzljI7zccwhd9TsaMjotdo1+KEVVs0KoJXtKl1kg/FitUPuqNnRmLFk9Pol9NQKq3iv3JGV5JzRTh4eH5tz7KDZ0YQxaOgK0uNnRiV389leuWNXqp6RO2TjALIjRqNghfRohlWjB7AH7shKcu9Mss9xfYU+T95BI6AJY9Fog6fJTTOsPt0zd+zKkR7O2OfszYGd7qAR0IQxZxSsEWSF1YeH9soduxRqMNoJ0hPL7zbjWRRJyHJU0ug3NSFnD9wR5nMGo+OUvBDo2UkjoBkj1Td10GffGJWcUQHshTt25ctendH5/By25LH9JbomYWrsu5s3r169+vTpw8/MkKNPOvbCHbvKQYPRkSDZ3o4dTJKbMb4z16zMkPPuzLGduWOUt/dARqPSFndKYGA8yxgdyYM1rryBXWU0tgRcfWqGHPHQztxRJsju1TLBYjmvFjVFyUXSKXYJXj06/FQ5mOmrSh6sCth+I8DbcI4MYiwlP71aHXK24Y5RJaeAqPrlU5ZYV21xYGo2qkt5wGbQwNwl54qYTtQwsiOq220EeHuK5bNjDc5GeEVju8M/a0LOpa3uzJEMCLxlsZlpSdUQs9U+J2MGi8FtEuZwMpassLOSLpxeUV9fvfS1EXKeGktZeKt3fgTpdPdHDunn0g0yMjIyx2V6empqan5+fuHuk6Wl0hx8Yw5eYV+WgDh5qiZ5wNRjO2EVXBonfSCCsAycKud0voE3rzPy1OGYdGzZHRW68O1/blO+ZfLpp5/yD2SKM56urnS83mZncmoJJ3zC6VP86iSBcb4VX7OzvdY7mFsC6GdmyNmeOybI0qdbxfqUYXXXCDBOVgdWIU4oDqrK2Rl2iLU5LKSe0oTPx+5NYl7NPylB8MfiExUxqJw13iD47irbX/3sMz3kGAuPW3XHKMIfNSVjWP21XNWME5O1gbX80fjI3NT83SWKy0EtNzPGj1q5HcCaKb/1CRf7LDllPjgSJDbx/PYzsRQMlp+f+eQ5Lj18Z4Qcc+Fxi+5YwiPuStuEzCEjldN91Q7pK7Hf1f16HDzXYDX1ahOO5d/GmJU6xdE2mS09/4R5nrGEfOOpFXK2444qnfq2VnF11riJ9CNPX40ixarvc+F6Rbhko3rHXldqCY3bzAxGEVPI1PjS7RtnGOftq0bIebidVk4E3bWdcft0BsMaN1aHAvzY9ecMtc4/Aa0WczNqIdSMkF3Ap3XJaSXPQZ89/+T5P6tDzpbcUUalj0y+HeEZgmLVHunO6ETtnieVGsJTFz3Vt19Zh9WlaCKnigjTf+ohx1zp2Io7Spg74/vxsVFPB9gFiI700YyR/cLIEyA8WUV42ld7v5e/+vZZqYi+0Xs5RsjZkjvm8fS3//m+gHzMCxPCacdE2VduFq+AMBD3VRHWGKlhqjWPs1HxN0bIObNld1To/KffbgGgVtx+5smEIJyyH4VwtzFj//hdRjjpIKw1UstUq3dP5SE9Ovocxy5tfllUCi191DzI6OFwem3txcvfv2Ty++8vXqxNTY9015H2L1R8vtNG2PFnphsTLojJKkIXIzWjas38F3/3mT7pMHY7br4RMIroJnwjUy++RJX1B/evXf6vo/99DuTRo0eXr92/sx649HJtbryKs3+azvr8F3nuTjYy1f7xeShMhckqI21A6E/WXLIksebqQXtxdQvuCMm/CeDI1EtUWHn16MDPj7/41w8ff/zxzwcGTBkcHBh6dO1O4Mu1uW4bBkIlrSTj8Xg28KTBu3bXErobKSP0xCtljBHW7EOOMrn6Gc+Oesg59smm7likU418pn987cvAyuWhwcdfMLqPP/7hhy8O1AiQDpx7dYe+mLO12d8/x+Ym0+Oub9zfvQaadpRtjY1UCE3ghZH+8emFEhQBWEtFdcbfdFM1Qs7zzdwxjBqEBRjo7+LKo4Gfv2d8P3zx+B86kiVVnAcur5I1pzJdYpIRqGoIGxkpVKnJwNJ0t1EMGpw0l+hKo5vf8NmHEXI2c0cZNXCZ/ulLhcsDP3/B+L7/mYEMDh449+jVq2v3V1auXXt1+dG5QbBVi3RgcOia+KJOc8A0wiafMP2cnoKZ5toCnaghbAhYmnJ6Oue8yzBL9OBxe3H12GZHyVjydyWcu7T+aPAx0+D3B4YYwOX7PwZEXBke7u1dWekdvrNaqNDCg1ePgNPGfCWu1WjvCQ0EKhmQbDY7O5FMJuMOwrqCxowyvmQFzY/UJyce/5YwvurYYL3pmQ6Y+buq8WUFCJkKHzPAc/cLeH2ldz2wuCj2fuCQX4cL+MHlAQtzYOA+mXO84TiKm8/sYLP7kydPX7w42dwN4SfjADjnmn11TtZj+e6q2VrdzB1zaN7lrfrnyP2Bn5kOgXDwwLVKhYGtL/JHryyuf1Atv66KD85ZlIPnCgt27CnzjfRANjk5WT1vcjdSBphBC40BjfHdZZgPH545xvbs4qZXm8LM3w1xWnw08D0QQgwdOHCfrnIUfOHIT/zRZIFfP6iVXwtg2JbBrnxpvtG8cd3RydOnaxjdjFSAPLE5oP7O3cxiMX72yaFjh5q6o0TxuMvvTwXODfzLUOJlfEfHKFz4JebTn2hVqGNklA+GLFW+MiBH7KvyfIapclQ3I+WAdEuA+ij7R+ZFLGJ86TkuNkmPeTxX/44wdRg6wBB/hkHfMXl+XWSPJtMfoCO6MH7wwYpoqXLw2u884C/VPb5CR60j5CZK724Z0FJmmTeCMRIbRZ0cdXPGcXzuAEsY/xgaGCoMmwQ/nrCfvrZYb6xcAq8syJU1eOc5tvN682eTmYDd2wI0lDm3xCkbPcClgTP+/mrgH7qhDhTsGLrOHkxmPu5Rd9Bfe1fXCyCrvSZz4LIVXwNQrS+x4/TNn2ZpAC7sBNAY78hdsNiSu7VKVHRxxu65wuAQRNR/gS8+GLYR8eIvPp/BuJgLQBp5/e8IXwSQE+E/Aiv6j+Ehk/Hyy/65it+8GqEBpwm4PROtp1zAWHPdR+7qjN39L14N/AxqhGE+qpiEvc/S0cCRXyDiXFi8cOJISZKfafox/Shf3ZGif+oJZeWBFV0D3UyNwiw/+Dm77AqYfH9AixJp9eflFFdn7O4nQwcgbXzB1LhiKvHPUSldCoACg+FEWsMqUGnwR6pYKufzpZIiS1JOhxSHbI/k3qgf/BTrCWNQyewKoEF5l9ZdVh91dUaQwODQF0yNBwZNNRZygBCUUqiU4rqTIzgXlcLlsiKPcl2m86DVf3PDXjc9cuCVfo5Ov8QrY1zsZSPONqtkdkQ5t0RxdbcgQt3njCMFxvgDU0fA0CIgKkVJLucYXyrNluKY5uRSFL6MKBEgjwSl0RL74TuvqhljGcEy2Lgjk/gDOw4yjSmnKXrtdEuFuv8f41yP39t6HNY4opKXpYQmBpVcTlHUYLmkKgotBXPpVFoRE5ISkSJMkau2Hl9W2A0es/ysOVed6DjGGyvtOqI+83Y+xjhH3YIq/BwdAH9kU6nBH1lK+PUhaEmNliJSuFRMjEqWyIlcAoJqBEKOTORoXpILzsA6uDL9JGRokCvTs5zxO0y14bT8/ShHyrRsqTKB3P+X/t9hUvyxHv5ZGAnIYJSSJofFXJSjyYlUOhxRNA10mQ9qYXiprOSAMboIAdiKq4OBcSgBhAy7szTJr0TIOkzV17SB9F6UoErryBV1N9b+6TuQH7k2Btd//aAXnDAfjUbECFNhQhGDRS2Xi4RZZuRKHU0Fg9FwJJzjenTkx9/7+8shbqVGbMU2olBpjRo5wAi19vGm0YI75DNQpD7Oc/iDAgQX8MI0aDNcFLWU5JConFaCEFy7EvkEHpVyvR/AdMWcLkOd0z0X8G0YV+sYnmkEnGyTpusuyJL1GEO1QatqLmAVZI/wuga2KadUggjVwulwOAKiKFoxyC6QikTEtCQXgwqE2ETlV2whDt5h9Wr/fIV5Ii91hIxZBgiezJOWInb3L1hHzyh2bQH0r61axcq5SmEVqQoJMy9MR7iEmaEmlHIuAfE0GskTlAenjATWC/bkauVlv/6fZf2CHnc8ohFxhDheay0i+3Dpn0bBirGrJvtf3rEgB1YqKmiqq8pGU0opGAZvHC2qCRaDwooqUnvSMTB456XxviOLyWScX6ZjmqoQ/9K9Ibm7kHfNwCOVGtRzL9YP2CpJSwkKoYZtPkqlI0oxoEZSUIdHNFXN03JQU0up8J+lawdcmx3TU2t3uTtm9fsSBV9gpPWIgFCyejxBuuRWb/SvBcz57mAhKuXSEF/AKAlV2Q6lYjmvKWCwaTXPkiPVXkMFZ/nw4DXqrPWhXquAvfK441kOZVwnAi1gnLMP7SrIffYxd2lFV8xgQIqSXDonqhFI+bmSVhSxqmmaGhS1BBD+ge68shtWA4OXAy9qPzUxm60g9gDdUCbj+pG2BNKxRTBFsbu9ronXmHIGf5S1SFpltWr6NYroRTjbMQjFavrfl36saq8OXC78Xm+K49PTI92BkE/w+5Oty4u1419yNOtGg6jkqsrxF+K1ocFBURL1+lu9f21lPRAov379xx+v1Xwg8OP9y0ODVW3ywEtXSwR77Z++SyvZDHIvIFsg/dVbPcMIL7h65fgaGKLapUBqSOCEwnQ2ODh0jstQzTrAwOU7aK1JOGEN7umGa5G7LjAHqT4mGFVRg1TZPf2S5iRVS0VH8xH5z8A1Mz84ZICtE9wRX05vOh3cKztlBR2u25WcEOlSIzO7Wwqnc3ktquWk6P8Uhmr5Bh5dW6cvpvcQYHPpn8ZuK5IRRO+6m1r/yDxWE4lSDsoaKb0+aMvQucvXVkW+vtpBhOAUSxS79ulGNXDLBmui/XNL+bRCoCLver36YIXJg/VCgH75osP42Finl2jjZ/Qxt5xvUGjBZ/M6klcVDc9N6zI3Ml6/36G9AqOZW8AUufchDZHzTSjnSipMVZjfdRgaE77vZIotwObTm21jkV8jtv7u/j5TVC3tWRLfsnC86fknwIfUrV3+LKsEN4o+3U/yYmunt9sRcw/lwhLDo+p2ntoiFwnLJK6pZGp+7/J4I9E3TvANoiVMKSKY1dJb59MlqiBamnKtfdqoRX1D6Mg029Rs3Kdb1mCet9PbSKUIhfDjsumgLaK73NTCE643hIiowuROfv/rgFJ5RJc2L9A1jgAAAAF8SURBVND2ABACJtIPkZQ1JZ3YBTZbZA3RNisTyo8FhlfWwoloa67IlcKlNiqTLflDyGz9Y664MndvEW07hKwq26NHCUpp8MzSHtss2/tJqbKHDyqLRkSw2anxPcIEL7zLqrK9A9RFVvAeYfZ3T5WgsG7Ps+YSGmWYLTXafr62jyNtfP5aQmPabJlv9nezOBNs97PXwGjBN0sLuz85ZrkQPkGlM577KOfKkFCeMKvdLU5WzYAX5tuuQodE0yo4J1qY3o0gBKX2FNhoJz49OMHUCZmTce4YVN9ZDJ/XXubCbcloSsEEOBemRxqc29mEb3yadWCw0qbnc21VoimlTMA/l+a3Aao3YBbABUm+gx672kykRERlDQe8tDA1N9LwMJZ9onVqnnUoSFlJtP9JpNuRKIBiwk5hlu7OT5ndSccJtHF2zl6fxesdiv3FZ4kkp3NaybwEg9+SUFoqG/+yZvFpuSMel/t+IkVltrKuKEVVzefzqlo07vqI7ll++H/uzznsHlBf6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RMAAAC3CAMAAAAGjUrGAAAAw1BMVEX+AAD///8AAAD+7e3/4+P+PT7/aWn+8fH+MzP/zs3//v//enn///25ubn9///+oqL19fX+KSlDQ0PAwMAsMDBRUVHbzMwJCQmtt7f/3t7h4eHMzMyXl5cWFhY5OTlYWFju7u7+GBh4eHiOjo7/XF2urq5mZmb+ISHX19dwcHCZmZn/UFD+xMT/sbL/ubj+hISEhIT+ODgkJCT+kpH+bm9fX1/+Vlb/mJb+h4b+393/srP+y8wbGxv/fX3/R0j+1dX+cnIF7WooAAALxUlEQVR4nO2dC1saOxPHCbuyGEMWUY8H8QIUC8rFIopUq/T7f6o3M9nlpqeS2dCN++7/nELt8xDDbyeT22RSYCgpJZOMJim55Ks/M3JRVgS/XAr1nxT4s+BS4A8y/pdPVNAfEx5dQrJVJEwmKMuOgvihyOhVw+ACHxf841qFP2bCvAJZ5UCydfz0siyq1Z92ZrPweVCv+14gJDYFpgya/5HHCpOA/svLgbKztcZi74vZUblfep2ELz6aiGrpn0HZARNp79tYVav7Nhn4AQf/t3smwsG281+a3o1+xu4Gqv0BHjt2slGm4+r2Q19ZixCcQYeUM4lUGnq6Q5LvvUtyJuN/vl8pPfZY7xH+cnJkr+a71PjOBygf+BYbTO6LoAo7wvfiv7RyWvQqUHVQl5u+0BaTY0Rxy24TMQkf6HWg6nDyURdkj8l39i0Jkz2xn4KlFFoD+W4yYo9JjbWTMAmZ7NArkUBPgETshkmx+ZiAyZvqver0SiRRyduYHNpiov40asXLCyqToeoAZIleiySaBrtpO9+LxfPj4tU9kclYwKAyFY+iNPV34mO/IZb2JZHJkCGUlAyl0JFMV8Aqk0qxqNrNeY3GpB8INYfnMiWPUijMcMYs7DLpgXc9vSYyGamhk4AeMYUxitbziqFYYwIv90c0JmV4RFym6FEKLTW7j6eD1pgob1K87NGYjPQCDFez1AN6RZLpTlr3Jz0YxNaaJB87DaTyJVAlwXx6RZKpO2fxFNkaE+Vki1ecxGSw2hH+ptckmUrStj9pNNRLm8TkcG1wMKfXJKE82/6kcfarWLyuUpismYlkM3pVkmnGLLedRlO51waFSSdYW+BmP+lVSaZ+vOJmg8nlxYXC8XhaPKvWTi9MmQxWN6BUz8PS6npaL9baTtnrNRqNJlOvjDfgr0Yf31ubqKuBSnqD2dCanSRcox6sbyKq2XFqHuXBmj9ZMGlWCUyUN1nbMONcyJ8pDWb3ArtMGjeXx8e126YpkwFbtxNFiMtXem0SybPKJFqKLV6emTHpKweyvsECU0HSYPato/R2SPlorIFNJtEuhtJj1YjJ/qYvgigRxiaEegx4EASe58+Hd3vExhfaZIIrsZUbeG2YMClpG5EsXjkXAqeDPuFxr+L1w755AWoeiM/EDpPmCdDQ+zvXBkxaa0PYyKEgnDvzeiyYSAVWBhSf1EEvb4fJ2SUyOYfXbyZMOqjpE4tDnbyDqf4n83pETDj0YxCC82RexJ7uA1NlEqu0GLb5Y3I9YjsR2iVJ3jUuYgwhVynbSawSi3tkf49cj5iJBJuDOcLIuIiyh+FFbjBZjNosMEE3CVGPnrHNdeuw1ucIE2aTifYqCo2xo+7O0a1llAnYCQtNi2gNpDs+1joTjIAdGJcxktzW+MQ9JtAdy7nxcHaU5bbDYb/IMx4Nj/DD1pmcO8FEfyljJqE9Jqtj+0rORM8BcfZ3i2R6ORPNpLFYK/hutlaglUkmrHK/QCJzJtHa49nt42WtfYRLssZFZJTJqoyLyJm8VwaZyDNQlVXxnedMgMmJXnTUvU/OBNvODxyeMAhBKR7nbQeZXAOMH/rtJmeCTCoaxq07c8D0mfRgxHaiNwPz+U5hOS++1G7FaM8rUhaZVK+ARrUNr2c5k5W9UTyrctnMmeiz+bia1Lgy30PXyiATpnvha/AqNzmTgmaCJxBuj3VX7AwTz3h31CaTKg5QorACZ5iYr9vb9CfsVOG4ioYnzjAx39+xygS6HGg6Fz1XmAjBhsZlhBhsYWn95Ee0HHvfdIUJE4QIsBBTKFlich0xOWZuMIHsSYH56UKrdhIH+Z04wgTiLXzzSL8QslHZ8ie9aN2+7QgT2C42DisAH8uFNTtpfj8B1a7TZMIh75jA0BP1zXjZvIwRRq5kaY0ak8xB1CPSoQQ+jvCccYaYIA1lKVxQj0ZhbKpFJk1QNVU7ESzOwhaMSPGT3TkG1lnysYzdgD9ppMhkrkOxpVcf3RHCa0GHkLfAUiwoCE4WF49SZNJSGqs/5AIwPtZaPFvM5DRNJha0x+zFs2WFSQfPfudMVjVhPG87Gxoxa/1OZpj4OsY9Z7LUoeUzkllg8moth0N2mAztnUPPCpNyneVMNtRnuZ1samQv/0lWmBxye/mUssIkXCROyJlE6geLlMM5k0j7y+wa2Vk/SaYnXN+2zOTk9OLi15dlcsBXco5kZz02iZYVsMpktUx6ldJhcreW+itnUih0h0wKu7mXIe7xvN2+6TH2Q72lFgtK1dtcbtwPYYfJCcaWs/s0Y4ZpegshuQHfEZNfjB1/OSYTf1f3qiCTYuOrMek/Bbu7a0Yz+fG1mLyOdOewi/syFkxq1a/CpDV+GAUCL4djYhd3zSyYnPYuvwKT8e/wJcB78QQTKxncd8JEBw07y6TVPRyXnkZe8HfufYuY1C6cYnKIKnemnYO7p3D0Ug8+uKdq10yKqZ5pevbrS/38Wa/7vu+p/4MggF1gKfVNIVtcJWmPyUXKTNZj/KQOzol+gizxHziOnTN5PE2XyctqwxACc9dhYwE6QkJ+Mg4Tm79pJ5ULh+yEc4GdrKIA8W0S4175J/eM2mfSOHGISSJZZHKdM4kVMzk6y5nEWjCpXuVMIi2YOHfm2gUmR6c5Ey3FhDcqlUqTVY/Um0NnrtNksjmLMC4ig0x0EdUqJec/KoNMwE56EG9/k2a8vVtM1Ofb0awYjqHnTNBObhdLBS6dQ0+TCWtiUEEFXn9lqN8xT3wea5kTBhuQQzkwkzIhHCiMpJg0LpZMMjRms8CE3+RMIi3tpHGtdMakcREZZrIo01SZZVJr3LTTjLWwz4R0Xw1qwaSSsTUlTr9h+h0T87FOdplUo77Y/Dau7DHxYh97mzEm9Astu/OYyXmmmFDy7MRSTDD7SS1jTGi3z2kpJnoOeHSSKSbC/K6ahRSTxZWJWWLCpHnerliKiZC4tVNsZ4kJJZdZLEwaUq1cHZ9cV6+/fesRUsU5yYSS8y5Wa4AXzi+XqDPCRMgXet6Q0cZehrnJOcmEsTp9EjjcCLw1v8DRUSYJKhPKZZApRMKYJ7xyk4nkb+TKzPDeRl2MEu8Yl+AkE+Uk6ROezurmqJSe+bKDk0wE6RrXSIfeIsISYi3n5lsATjJRTnKfXJnCAC7IxWI45fZGR5nwRLtenWXHo94JV1Q7yURIKX6TawM9D3Q5qhBK0lZHmUCHYX7d71Kv+nCQaoHmnU7BVSbq63j03lgN8PuTp/DpgTjwc5SJ4JK+hJJUTjLBi6ETeNmEcpIJphlNsNaWUG4ySVqhZHKYSYJFlGRymYkk9aTJ5TATwby0U204x0T52XRaj8NMBOneDQsqLU4uOscEjs2xO4vfdVtNWJzzyjkmQvJUoPR9GacNcI4JHCYUjFMuEEiisgcn5B21E4YHTpn8u5bS9zF1D3eUCU74BWU3gq49WLmEVW5nmTC9pjpIkjnfSA/e2uaQo0wYPLf6g8Xv/QfNxHrKK2eZwIPjf6P9tIaAZDUri5tMuIRFePXw/J2bSkl5V7iMYcVQ3GQi9GVH4PcGpAtbttZQ93LCfSarks/ES1u20Mz7KOeV80yElMEzPcD6Tyq9sMV4/ksxwZYu9w8Iu1h/VOthjhEIQryD4j4TmBUqY5mHVpdVZvuY7EqVzN+lI/kCTBjDqYjk9dmblWFcazrUUQhxApuvyCTOXyaDl0lih/sW7uMGgdRTCPk+a41PD5d62S6plgUmS6nO2R+WxkRzaZU7offuFP87BZMDquqflb21tmSC5gK2zveHs46p0937Hb54TG6RBuzDnJTbfGrL1GtbaUsmnOvKYvcZePPRrNTtfm4yrW7599PAD7jeadym3h843m0+JflWxLfS1naCfRDHCZvUMQRBff85nNwddKbTsU6ZF+XOG0+nnYPXSfi873MZ+Q+BHe/n1Rac8sTx2mFr2t6fRL8Y5kM6y5fOfiZEEAS+FubOg/R5XsCF7lrQsKTAj4gPcnC++yWC8sCFIH3sP2TA5P9GOZP3+h+0Rgs1pIPc1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7739836" y="370665"/>
            <a:ext cx="1284984" cy="1371600"/>
            <a:chOff x="7739836" y="2286001"/>
            <a:chExt cx="1284984" cy="1371600"/>
          </a:xfrm>
        </p:grpSpPr>
        <p:sp>
          <p:nvSpPr>
            <p:cNvPr id="12" name="Rectangle 11"/>
            <p:cNvSpPr/>
            <p:nvPr/>
          </p:nvSpPr>
          <p:spPr>
            <a:xfrm>
              <a:off x="7739836" y="2286001"/>
              <a:ext cx="1284984" cy="356520"/>
            </a:xfrm>
            <a:prstGeom prst="rect">
              <a:avLst/>
            </a:prstGeom>
            <a:noFill/>
          </p:spPr>
          <p:txBody>
            <a:bodyPr wrap="square" lIns="91440" tIns="45720" rIns="91440" bIns="45720">
              <a:spAutoFit/>
            </a:bodyPr>
            <a:lstStyle/>
            <a:p>
              <a:pPr algn="ctr"/>
              <a:r>
                <a:rPr lang="en-US" sz="1400" b="1" cap="none" spc="0" dirty="0" smtClean="0">
                  <a:ln w="1905"/>
                  <a:blipFill>
                    <a:blip r:embed="rId3"/>
                    <a:tile tx="0" ty="0" sx="100000" sy="100000" flip="none" algn="tl"/>
                  </a:blipFill>
                  <a:effectLst>
                    <a:innerShdw blurRad="69850" dist="43180" dir="5400000">
                      <a:srgbClr val="000000">
                        <a:alpha val="65000"/>
                      </a:srgbClr>
                    </a:innerShdw>
                  </a:effectLst>
                </a:rPr>
                <a:t>T. W. Josey</a:t>
              </a:r>
              <a:endParaRPr lang="en-US" sz="5400" b="1" cap="none" spc="0" dirty="0">
                <a:ln w="1905"/>
                <a:blipFill>
                  <a:blip r:embed="rId3"/>
                  <a:tile tx="0" ty="0" sx="100000" sy="100000" flip="none" algn="tl"/>
                </a:blipFill>
                <a:effectLst>
                  <a:innerShdw blurRad="69850" dist="43180" dir="5400000">
                    <a:srgbClr val="000000">
                      <a:alpha val="65000"/>
                    </a:srgbClr>
                  </a:innerShdw>
                </a:effectLst>
              </a:endParaRPr>
            </a:p>
          </p:txBody>
        </p:sp>
        <p:pic>
          <p:nvPicPr>
            <p:cNvPr id="13" name="Picture 28" descr="http://eaglesolidsurface.co.uk/wp-content/themes/devdmbootstrap3-child/images/eagle-logo-2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160" y="2554253"/>
              <a:ext cx="1112660" cy="11033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81956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66" y="381000"/>
            <a:ext cx="6349134" cy="688757"/>
          </a:xfrm>
          <a:solidFill>
            <a:srgbClr val="FFFF00"/>
          </a:solidFill>
          <a:ln>
            <a:solidFill>
              <a:srgbClr val="00B050"/>
            </a:solidFill>
          </a:ln>
        </p:spPr>
        <p:txBody>
          <a:bodyPr>
            <a:normAutofit/>
          </a:bodyPr>
          <a:lstStyle/>
          <a:p>
            <a:pPr algn="ctr"/>
            <a:r>
              <a:rPr lang="en-US" sz="3200" b="1" dirty="0" smtClean="0">
                <a:solidFill>
                  <a:srgbClr val="00CC00"/>
                </a:solidFill>
              </a:rPr>
              <a:t>Sample Online Assessment</a:t>
            </a:r>
            <a:endParaRPr lang="en-US" sz="3200" b="1" dirty="0">
              <a:solidFill>
                <a:srgbClr val="00CC00"/>
              </a:solidFill>
            </a:endParaRPr>
          </a:p>
        </p:txBody>
      </p:sp>
      <p:sp>
        <p:nvSpPr>
          <p:cNvPr id="3" name="Content Placeholder 2"/>
          <p:cNvSpPr>
            <a:spLocks noGrp="1"/>
          </p:cNvSpPr>
          <p:nvPr>
            <p:ph idx="1"/>
          </p:nvPr>
        </p:nvSpPr>
        <p:spPr/>
        <p:txBody>
          <a:bodyPr>
            <a:noAutofit/>
          </a:bodyPr>
          <a:lstStyle/>
          <a:p>
            <a:r>
              <a:rPr lang="en-US" sz="2800" dirty="0" smtClean="0"/>
              <a:t>Use the following link to access the site:</a:t>
            </a:r>
            <a:br>
              <a:rPr lang="en-US" sz="2800" dirty="0" smtClean="0"/>
            </a:br>
            <a:r>
              <a:rPr lang="en-US" sz="2800" dirty="0" smtClean="0"/>
              <a:t> </a:t>
            </a:r>
          </a:p>
          <a:p>
            <a:r>
              <a:rPr lang="en-US" sz="2800" dirty="0" smtClean="0"/>
              <a:t/>
            </a:r>
            <a:br>
              <a:rPr lang="en-US" sz="2800" dirty="0" smtClean="0"/>
            </a:br>
            <a:r>
              <a:rPr lang="en-US" sz="3200" dirty="0" smtClean="0"/>
              <a:t> </a:t>
            </a:r>
            <a:r>
              <a:rPr lang="en-US" sz="3200" u="sng" dirty="0" smtClean="0">
                <a:hlinkClick r:id="rId2"/>
              </a:rPr>
              <a:t>https</a:t>
            </a:r>
            <a:r>
              <a:rPr lang="en-US" sz="3200" u="sng" dirty="0">
                <a:hlinkClick r:id="rId2"/>
              </a:rPr>
              <a:t>://</a:t>
            </a:r>
            <a:r>
              <a:rPr lang="en-US" sz="3200" u="sng" dirty="0" smtClean="0">
                <a:hlinkClick r:id="rId2"/>
              </a:rPr>
              <a:t>wbte.drcedirect.com/GA/portals/ga</a:t>
            </a:r>
            <a:r>
              <a:rPr lang="en-US" sz="2800" u="sng" dirty="0" smtClean="0"/>
              <a:t/>
            </a:r>
            <a:br>
              <a:rPr lang="en-US" sz="2800" u="sng" dirty="0" smtClean="0"/>
            </a:br>
            <a:r>
              <a:rPr lang="en-US" sz="2800" dirty="0" smtClean="0"/>
              <a:t/>
            </a:r>
            <a:br>
              <a:rPr lang="en-US" sz="2800" dirty="0" smtClean="0"/>
            </a:br>
            <a:endParaRPr lang="en-US" sz="2800" dirty="0" smtClean="0"/>
          </a:p>
          <a:p>
            <a:r>
              <a:rPr lang="en-US" sz="3200" dirty="0" smtClean="0"/>
              <a:t>Note that no login is required.  All you need to do to access a test is to click on the login button to begin your experience.</a:t>
            </a:r>
            <a:endParaRPr lang="en-US" sz="3200" dirty="0"/>
          </a:p>
        </p:txBody>
      </p:sp>
      <p:sp>
        <p:nvSpPr>
          <p:cNvPr id="98306" name="AutoShape 2" descr="data:image/jpeg;base64,/9j/4AAQSkZJRgABAQAAAQABAAD/2wCEAAkGBxMTEBURExMWFhUXGBYVFRUVFxUVGBcXGRUWFxUXFhUaHSggGBolHxUYITEhJSkvLi4uFx8zODMsNygtLisBCgoKDg0OGhAQGzAmHSYuMy0uKy81NTctLSsxNysuNS0tKy0tLy0tKy0rNy8tLy0tLTUtMTEtKy0vLS0tKy8tK//AABEIAM0A9QMBIgACEQEDEQH/xAAcAAEAAgIDAQAAAAAAAAAAAAAABQYEBwECAwj/xABGEAABAwEFBAYHBAcHBQEAAAABAAIDEQQFEiExBkFRcSIyYYGRwQcTQlKSodEjYoKxFDNDcoOisjRzwtLh4vAIFiRjsxX/xAAaAQEAAgMBAAAAAAAAAAAAAAAAAgMBBAUG/8QAMBEAAgEDAQUFCAMBAAAAAAAAAAECAwQRMQUSIVFhE0FxgbEUIzKhwdHh8AaR8SL/2gAMAwEAAhEDEQA/AN4oiIAiIgCIiAIiIAiIgCIiAIiIAiIgCIiAIiIAiIgCIiAIiIAiIgCIiAIiIAiIgCIiAIiIAiIgCIiAIiIAixrTb4oyBJKxhdk0Pe1pPIE5rIBQHKIiAIiIAiIgCIiAIiIAiIgCIiAIiIAiIgCIiAIiIAiIgCIo6978s9mbinlazgCauPJgzPcEBIrhzgBUmgGpOS1nffpWAq2ywk/+yXIcwwGp7yFQb42itVqP28znD3B0WD8DaDvOaA2/fnpBsVnq0PMzx7MXSHe/q+BJ7FQL79JVrmq2KkDPudJ9O15GXcAqWiA7zyue4ue5znHVziXE8yc1n3XtBarP+pnewe7XE34HVb8lGrhZBsa6fStK2gtELXj3ozgd8JqD8lc7p29sM9AJvVu92UYP5j0T3FaGxBFgH08x4IqCCDoRmPFdl823bfNos5rDM+Psa44e9h6J7wrjdPpWnZQTxslG9zfs3/5T4BAbhRVG6fSNYJqAyGFx9mUYR8Yq35q1wzNe0Oa4OadC0gg8iEB3REQBERAEREAREQBERAEREAREQBFGXxtBZrKKzytYdza1ceTBmVQb79K2rbLD/El8o2n8z3IDZ8jw0EkgAZkk0A5lVG+/SLY4KtY4zv4RULRzkOXhVahve/bTaTWeZ7xrhrRg5MHRHgo5AXC+/SPbJ6tjIgZwjzf3yHPwAVRlkLiXOcXOOrnEknmTmV1XSR1Asg7rglY5cVwgMjGExhdIrM93VY48mkrNhuC1O0gf3in5quVWnH4pJeZNU5y0TMJ0q83OJUlb7jmgj9bKyjQQCGEPcK78I3KHN5Wfc55PANcT4USFWFRZg8roYnCUHiSweqLgH/hXKsIhERAFl3dec0DsUMr4z9xxAPNuh71iIgL9dHpWtcdBMxkw4/q3+LRhPgrvdHpNsM1A9zoHcJR0fjbUU50WikWAfUdltTJGh8b2vadHNIcPEL2Xy7YrbLC7HFI+N3FjnMPfQ5q43R6UbbFlLgnb94YHfG0U8QUBvFFRLq9KlikH22OzneXjEz42+YCu9nma9jXtNWuAc08QRUFAeiIiAIiIAiIgC87Q0ljgMiQQDpmRlmvREB8xXzsjfNjJdLA60N1MkdZq9pI6fe4KDh2hYcntLDv3j6hfXKg9otl7Damk2mzRvoDV5bR4FM6SCjhpxQGgrnsElpaXw4SwZF5Ia0HhU71nG4MP6y1wM5OxHwCnL72JjfZDZLMXQxiQzMxH1lTTJrjkeJ30oMyqheewl72RuMRfpEVKh0P2uWoOHJ4y7Fz6Nw7ly3J4SfcuOOeXz8DcqUo0Ut6Oc9fsSX6BY29a1ud/dxn8yhku9vszycy1o+SprL6AJbIxzHA0IpoRxGoUhBaWP6rgeRz8Ff7O38U5PzS9EirtktIr98WWL/8AXsrepYmntkeXfKif9zvH6uGBnKMH5lQSJ7HSeqz4tv1Y9pqdzx4JExLtRaj+1Lf3Q1vksKa85n9aaQ/jd+SxEVkbelH4YpeRB1qj1k/7OXOrmc+ea4qiK4rCIiAIsyxXc+TPRvE+Q3qSZcjN7nHwHkgIFFNT3H7ru531Ch7Uwxk4+jTech4oDqii7Vfcbcm1efAeKm7j2Iva8KFkRhiP7SWsTacRUY3dwosAwLTbY4+s4V4anwWLZLVaLTJ6qyQPkfwa0vNOJAyaO0rcmzXoOskNH2uR1pfrhFY468gcTu858Fs27bthgjEcETImD2Y2ho8BvQGh7h9ClttBD7dOIW5HA37WTtGXQZzBPJb7sVmEcTIgSQxrWAnUhoAFe3Je6IAiIgCIiAIiIAiIgC6yMBBB0IIPIrsvK0zBjHPOjQXHuFVh4xxMrXgazsd6B9v/AEDCR9rJF6yoPRZizpTWjVs6KMNaGjQAAchkFp6w2adl6/pRj6PrZJSa9HC4OyB1r0qLcTHAgEaHMLmbMVFb/Z8/l3G9fb//ADvcvmam/wCoqaJlgib6thlklADy1pe1jGlzsLtRmWDkSvn+z2Zz+pm4bhrzHFbU/wCo28sdvgs40ihLj2Okdn8mN8VqaGUtcHNNCNF1DQM2C9JWZYq03Oz/ANVI2e/mnrtI7W5jwWRAYbY2j+jKPaGp+qj5bEYHYZ2Yozo9uRHI+RQE1Z7Wx/VcD2aHw1XuoK0bPkt9ZA4SNOY3O+hKwY7fNEcJJy9l4+uaAtaKEs9/j2207W/QqTs9ujf1XivA5HwKyDIWXdtk9Y+nsjN30WG9wGppuz47gpyyWhsTMIGJxzJ0FfNYBLtbTILymtTW6nPgMyo2SWV+51ODQQvazXUaYpDhaMyN6A6zXmfZFO05lRdvgEwpJ0uB3jlwWXaSHOJY2jdy8CgNneh3ZyxMsbJRBGbQ18jXSuGJ1Q4luGtcJwFulFsxaf8AQZf7ZJ7XZRoAyVh40JZIR2dRbdfJRAd0XANVygCIiAIiIAiIgCIiAIiIAozaN9LM8/ug8i9oPyKk1C7YH/xH/h/qB8lRcvFGfg/QtoLNWK6oq1p0DuBB7iaH5Eq6XG+tnj7Bh+ElvkqTM6rHjgCP5QfNW/Z99LK08DIT3PcuDsR4qyXT7HT2ivdp9T5d9KV4/pF8Wt/CUxDlFSLLsOCveoqK4JnMxgDkTQrCttrMkz5t73uf3ucXeanbo2hAoyTTcV6U45AUfE/MFrhuOStV03uyZvq5KV0z0KkrTZYp2dIBw3EajkVVrzuKSE42Vc0bx1hzHmgJ2K7XQvxQGrCelE45c2ncVIWiyMkAxsDuYz8VC7PX3jpFIel7J49nNWFZBhMumAaRN+Z/NYlq2ZhcMTasNdxqPA/VTC97PCX0aN5+VEBEbO7In1nrZZMTW5MArrxz0orpZ7GxnVaK8TmfFekUYaA0aDJd0Bg3nb/VAHLia8AoNt+NtbsERyB6u/mexQu19pmmlMcbTg0qN/DuXa47u/R2+scaP1rwWAXCZrYYqbzvVB2lvWlYmHM9cjd93mvW89rnPDm06Qya7dzI4hVRziTU5k5koC+eg+8PVX1CN0rZInd7C9v8zGjvX0051TVfJWwLS23wzaCKRjz8QFPzX1oUBy11F7xyVWMSvA3k0CkYxniMmfHv/DVYbS1BJVWFPebBk2r3cG6D952g5Vr2KPtDy7OV+Xujos797u807FhyXmxuTRWmlMgqZVuRJRJCSeV2r8I91nm8ip7qLoXObn617ebmn+sFQ0t5SHQ4eX1KxHOJNSSeaqdSXMnuljs17SFxawCbDqAPVkV34z0T3AKcjcSASKHeDQ07KjJUKCd0bxI3VufMb2nsI8juV8ieHNDhmCARyOYV9KW8iElg7oiK0iEREAUFtkf/ABiOLgPkT5KdVd21d9lGOMg8x5rWvHihPwNi1Wa0fErThlL3/wDzarbs3nZaHSrwe8k+aqMBxB54gHxjarZsi6tn/F+bGnzXB2PwuH4fY6e0F7rzPkW23fI1ziYZGNqaYmPFBXIVIWEvuJzQcjmoW9NkbDaK+uskDyfaMbQ74wA4eK9OcQ+RbtvSSE9E1G9p0P0Vzuy82TNq3UatOo+oWy7/APQXYpQTZpJLO7cCTKzwccX8y1hf/oyvSwOMrY/WsbU+tgJfQfeZTEMtcqdqAWm5YXuxYcLtatNM1nsFABWvaVC3ftIx3RkGB3H2f9FNtNRUZhZByp+6rNhjxHUnwFMlAxuoQaVoa0O9WOyWxr25ZGundu4oD3WHes+GMjech5rMVdvq1jET7LMvr/zsQyk28IxlH3jZJ52FsTeiBm7ieA396lbrgitBwmcNOVWgEZb+kafJXAXZExnQdhAHHF/qVU6nI7NDZUd33zw3ol3eP4NBWmzujcWvaWkbivKq3NbLDZZJG+vhEzWk1GJ0dcvfbRwVzuC23YwfYWSCzOAFXyMZX8D+s/vI71lTWDSuLKdKTS4rmjVGxl2FnqS5jiHSMdJQO6pcN9Msl9FSWyvUFfvHJvdvP5dqgJNobMP2heRpRriO4UDQo68ttYmNJDJOFaMqT2DEoupyI07KvP4YP+ix2mVusrq8G7u5g15mvNYE96k5MFBxOZ+gVcsG0MM7sIcQ86NeKE8joT2VUmtaUm2YqUJ0pbs00+TOz3kmpJJ7V1RFEgEREAVzuL+zRfuN8KZfJU6CF0mUbS4nKoBIG6pdoKK+QRBrWsGjQGjkBQLYoJ8WQmz0REWwVhERAFWNs3dKFva4+GE+Ss6qO1bq2mMcG18cY+i0Npy3baRt2KzWXmQEPVH8L8mhWzYp32BHAj+ho8lU4uqP4P50Vm2LOUjf3fk548lxtlyxcrrn0OlfLNF+RZ0RF6g4QREQFM2x9Glht4c50YimOk8QDXV++3STvz4ELRu0uyF4XO7E4ets1aCRlTGanIOGsTvlU6lfUq6SxNc0tc0OaQQWuAIIOoIOoQHy9dl7RzDomjt7Dr3cQpIEhtRrXyVm9InodzNquwYXCrnWYGnbWA7j9zThTQ6zsl52uUfo0cD3ThxDi1pLhTI4mU6LqjUpkFlt+1jYGFr+lJTogUrXcXcB2qP2a2LvC9z6z9VZ6/rX1DP4bdZHdunaFbdgfRZhpabfHjkOYhkNWN+9IBUyO+6aDnu2v6skAOdUAUDAAxgA0AYN3Oqg6kUZwUtno5s8MTY4JnmQZPc4B5fzpQM5VXvYdiaGskxp7rBTxJrTwVuJDRuA8AseW2gdUV/JVuWTZjc1orCkVu27Eso50cjq5kNcA4HKtKim/eqm+U0zaCFsWSdztT3blRbc3DK+mgc4d2I/VROps2tOblFvqYLLSB7NOSiZbZ+kSiOPM1wtGlTvPLt4BWOxxxvnbE5odiD6jsA1y7clNWK5LPE7HHCxrhUBwGYrrQlQm1ob8tozspuLWXjhy4kXcWzPqniWUtc4dVraloPvEkAk8MslZEGuEZk6AAknkBmpKy3FM/MgRji7N3wDzIUVFy0OBc3VS4n2lV5ZGrtBG55oxpcfuitOZ0HeVabLs9C3r1kP3+r8Ay8aqVYwAUAAA0AyA7ldGhzNVz5FXsuzkrs3uawcB03eQB8VLWa4YW6txnjJ0v5eqPBSiK1QitCDk2cNbQUC5RFMwEREAREQBUbaSStrP3cLfkw+ZV5WvLxlxWl5++P63j8mhcnbEsUUuv3Ohs6PvG+hixnIcof6yrDsg6kr28Q8+En+9QAZ0Gu/ux4SV81MbMupaeZe3xa13+Fcaxli5g+v4OjdLNKSLmiLyntLGCr3NbXSpAry4r15549UUdJeg9hjndpGBvi7PwBWO+0Su1cGDgwZ973a9wCg6kUZwyVmmawYnODRxcQB4lYUl6j9mwu7T0G+JFT3ArCbA0HFSrvecS53xHNcyytbm4gc1U63IzuneSWR3WfhHux5eLzmeYovOKFra4WgE5uO9x4uOpPaVhTXq0dUV7TkPqsCe2vdqaDgMlU5N6k1EmZ7Yxmpz4DMqPnvUnqinacyo5FHJnB3fISakkntXds3FeK4c4DM5Im0ZMoSha4va+m+sOAVLnSZ6DUnvWxH2KT1UkuHCxjHPLn1GTWk5N1OnYO1aeczLtGnOlPNTbktT0X8eto1XUm+7Hrn6Fz9H11TWiR9oDSQG4A8mjcRoXZ9gA0B6y2TZNmhrK8u+6zojkXan5KZsFnbHExjQGta0AACgGXBZC2I0ktThX15K5rOo1jpySPCy2RkYoxoaOwa8zv717oisNMIiIAiIgCIiAIiIAiIgOHGgJWuZB1Xe84E/wDOdVsZwqCFW7Xs6asEZq0Bw6RzFcRGgzpi+S5u0bedaK3V+tx+mTesq0abe9+6lZL6RUOoqfhdUfIVUhdDi20tO4yNp+JmA/mvZ2z07g3ohupdVwy6zaZV3FqmrsuMNA9bRzmuxNLSRTJoz0rm0Gi5Vts+t2iljHHPHxT9Der3VPcaznPI9toL4FmixUxOccLG8Sd54AUPgqqbwlqXHU9ZzaFx8Rp2DwUnt47+zt3F5PeKAfJxUSu9WlxwceC4GXBej9ahw7R5hZYvYU6prwrl4qEkaQcTdd497/cvRrqio0OipJYM2a8nnSjR2a+KxHGpqcyuEWDIRE3gak6AAknkBmUAXV7wBUkAdql7FcEr83/Zt7i892je+vJQHpCvCOzRix2cVmlFJH9Z4jPs11BfpQbq8QrOzeMsutqMriqqUNX8lz8iItm07cQjs7TK9xDW7gXE0aBvNSVtC7LmjiDSQHSACrznnvwj2RyVL9G+xjoyLZaWlr6fYxuFC2oze8HR1MgN2dczlsdXUoYWWW7SVtCoqVvxS1lzfphELtk6lgnHvMLPjIZ/iWh5Y6TFu7HTuqt97WWUyWKZrRV2DG0cXMIeG95bTvWiLewmQuZnjGNhA3Ur8lGtqjvfxhp06se/8f6fRrNAuVg3Jb2z2eKZuj2NdyNOkOYNR3LOWweQlFxbT1CIiGAiIgCIiAIiIAiIgCIiAIiIAiIgK5t1ZS6zCQaxOD/w0LT4VB7lXYZQ4YhoflxC2FLGHNLXCoIIIO8HULWl62CSxy0AxRu6tdHjdnukAyPHXiqasM8ScGZi84RTEOBy5EV/Oqwje7fdd4s/zLNsZdK44WEnINa3M0A1cdBU1z0Wvusnk9FywEnC0Ek7mgk+A3dqnLFs245yuoPcZr3v+nip6yWRkYwsaGjs1PM6k81bGi3qRcyu2LZ6R2chwD3RRzu89UfNT9iu+OIdBoHE6uPNxzKykV8YKOhBtsKNsFxQRPdK2MGV5Lnyu6UjidekcwOwUA0AUkikFJpNJhERDAWqdpridZZ3OaxxgeS9jmtLhGSavjdhBwiuYJyoabltZFGUcm3Z3k7We9HinqjWHo82ibHaDYi4GOQl8JB6shzfGeAdQkdvNbOCwbfcsE1DJExxBBa6lHNINQWvHSaQeBWcAkU0sC9rwr1O0hHDeq68/P1OURFI1AiIgCIiAIiIAiIgCIiAIiIAiIgC8rRZ2PaWPaHNOocAQe4r1RAQb9krGTUw/wA8tPDFRS1mszI2hrGhrRuaAAvZ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8308" name="AutoShape 4" descr="data:image/jpeg;base64,/9j/4AAQSkZJRgABAQAAAQABAAD/2wCEAAkGBxMTEBURExMWFhUXGBYVFRUVFxUVGBcXGRUWFxUXFhUaHSggGBolHxUYITEhJSkvLi4uFx8zODMsNygtLisBCgoKDg0OGhAQGzAmHSYuMy0uKy81NTctLSsxNysuNS0tKy0tLy0tKy0rNy8tLy0tLTUtMTEtKy0vLS0tKy8tK//AABEIAM0A9QMBIgACEQEDEQH/xAAcAAEAAgIDAQAAAAAAAAAAAAAABQYEBwECAwj/xABGEAABAwEFBAYHBAcHBQEAAAABAAIDEQQFEiExBkFRcSIyYYGRwQcTQlKSodEjYoKxFDNDcoOisjRzwtLh4vAIFiRjsxX/xAAaAQEAAgMBAAAAAAAAAAAAAAAAAgMBBAUG/8QAMBEAAgEDAQUFCAMBAAAAAAAAAAECAwQRMQUSIVFhE0FxgbEUIzKhwdHh8AaR8SL/2gAMAwEAAhEDEQA/AN4oiIAiIgCIiAIiIAiIgCIiAIiIAiIgCIiAIiIAiIgCIiAIiIAiIgCIiAIiIAiIgCIiAIiIAiIgCIiAIiIAixrTb4oyBJKxhdk0Pe1pPIE5rIBQHKIiAIiIAiIgCIiAIiIAiIgCIiAIiIAiIgCIiAIiIAiIgCIo6978s9mbinlazgCauPJgzPcEBIrhzgBUmgGpOS1nffpWAq2ywk/+yXIcwwGp7yFQb42itVqP28znD3B0WD8DaDvOaA2/fnpBsVnq0PMzx7MXSHe/q+BJ7FQL79JVrmq2KkDPudJ9O15GXcAqWiA7zyue4ue5znHVziXE8yc1n3XtBarP+pnewe7XE34HVb8lGrhZBsa6fStK2gtELXj3ozgd8JqD8lc7p29sM9AJvVu92UYP5j0T3FaGxBFgH08x4IqCCDoRmPFdl823bfNos5rDM+Psa44e9h6J7wrjdPpWnZQTxslG9zfs3/5T4BAbhRVG6fSNYJqAyGFx9mUYR8Yq35q1wzNe0Oa4OadC0gg8iEB3REQBERAEREAREQBERAEREAREQBFGXxtBZrKKzytYdza1ceTBmVQb79K2rbLD/El8o2n8z3IDZ8jw0EkgAZkk0A5lVG+/SLY4KtY4zv4RULRzkOXhVahve/bTaTWeZ7xrhrRg5MHRHgo5AXC+/SPbJ6tjIgZwjzf3yHPwAVRlkLiXOcXOOrnEknmTmV1XSR1Asg7rglY5cVwgMjGExhdIrM93VY48mkrNhuC1O0gf3in5quVWnH4pJeZNU5y0TMJ0q83OJUlb7jmgj9bKyjQQCGEPcK78I3KHN5Wfc55PANcT4USFWFRZg8roYnCUHiSweqLgH/hXKsIhERAFl3dec0DsUMr4z9xxAPNuh71iIgL9dHpWtcdBMxkw4/q3+LRhPgrvdHpNsM1A9zoHcJR0fjbUU50WikWAfUdltTJGh8b2vadHNIcPEL2Xy7YrbLC7HFI+N3FjnMPfQ5q43R6UbbFlLgnb94YHfG0U8QUBvFFRLq9KlikH22OzneXjEz42+YCu9nma9jXtNWuAc08QRUFAeiIiAIiIAiIgC87Q0ljgMiQQDpmRlmvREB8xXzsjfNjJdLA60N1MkdZq9pI6fe4KDh2hYcntLDv3j6hfXKg9otl7Damk2mzRvoDV5bR4FM6SCjhpxQGgrnsElpaXw4SwZF5Ia0HhU71nG4MP6y1wM5OxHwCnL72JjfZDZLMXQxiQzMxH1lTTJrjkeJ30oMyqheewl72RuMRfpEVKh0P2uWoOHJ4y7Fz6Nw7ly3J4SfcuOOeXz8DcqUo0Ut6Oc9fsSX6BY29a1ud/dxn8yhku9vszycy1o+SprL6AJbIxzHA0IpoRxGoUhBaWP6rgeRz8Ff7O38U5PzS9EirtktIr98WWL/8AXsrepYmntkeXfKif9zvH6uGBnKMH5lQSJ7HSeqz4tv1Y9pqdzx4JExLtRaj+1Lf3Q1vksKa85n9aaQ/jd+SxEVkbelH4YpeRB1qj1k/7OXOrmc+ea4qiK4rCIiAIsyxXc+TPRvE+Q3qSZcjN7nHwHkgIFFNT3H7ru531Ch7Uwxk4+jTech4oDqii7Vfcbcm1efAeKm7j2Iva8KFkRhiP7SWsTacRUY3dwosAwLTbY4+s4V4anwWLZLVaLTJ6qyQPkfwa0vNOJAyaO0rcmzXoOskNH2uR1pfrhFY468gcTu858Fs27bthgjEcETImD2Y2ho8BvQGh7h9ClttBD7dOIW5HA37WTtGXQZzBPJb7sVmEcTIgSQxrWAnUhoAFe3Je6IAiIgCIiAIiIAiIgC6yMBBB0IIPIrsvK0zBjHPOjQXHuFVh4xxMrXgazsd6B9v/AEDCR9rJF6yoPRZizpTWjVs6KMNaGjQAAchkFp6w2adl6/pRj6PrZJSa9HC4OyB1r0qLcTHAgEaHMLmbMVFb/Z8/l3G9fb//ADvcvmam/wCoqaJlgib6thlklADy1pe1jGlzsLtRmWDkSvn+z2Zz+pm4bhrzHFbU/wCo28sdvgs40ihLj2Okdn8mN8VqaGUtcHNNCNF1DQM2C9JWZYq03Oz/ANVI2e/mnrtI7W5jwWRAYbY2j+jKPaGp+qj5bEYHYZ2Yozo9uRHI+RQE1Z7Wx/VcD2aHw1XuoK0bPkt9ZA4SNOY3O+hKwY7fNEcJJy9l4+uaAtaKEs9/j2207W/QqTs9ujf1XivA5HwKyDIWXdtk9Y+nsjN30WG9wGppuz47gpyyWhsTMIGJxzJ0FfNYBLtbTILymtTW6nPgMyo2SWV+51ODQQvazXUaYpDhaMyN6A6zXmfZFO05lRdvgEwpJ0uB3jlwWXaSHOJY2jdy8CgNneh3ZyxMsbJRBGbQ18jXSuGJ1Q4luGtcJwFulFsxaf8AQZf7ZJ7XZRoAyVh40JZIR2dRbdfJRAd0XANVygCIiAIiIAiIgCIiAIiIAozaN9LM8/ug8i9oPyKk1C7YH/xH/h/qB8lRcvFGfg/QtoLNWK6oq1p0DuBB7iaH5Eq6XG+tnj7Bh+ElvkqTM6rHjgCP5QfNW/Z99LK08DIT3PcuDsR4qyXT7HT2ivdp9T5d9KV4/pF8Wt/CUxDlFSLLsOCveoqK4JnMxgDkTQrCttrMkz5t73uf3ucXeanbo2hAoyTTcV6U45AUfE/MFrhuOStV03uyZvq5KV0z0KkrTZYp2dIBw3EajkVVrzuKSE42Vc0bx1hzHmgJ2K7XQvxQGrCelE45c2ncVIWiyMkAxsDuYz8VC7PX3jpFIel7J49nNWFZBhMumAaRN+Z/NYlq2ZhcMTasNdxqPA/VTC97PCX0aN5+VEBEbO7In1nrZZMTW5MArrxz0orpZ7GxnVaK8TmfFekUYaA0aDJd0Bg3nb/VAHLia8AoNt+NtbsERyB6u/mexQu19pmmlMcbTg0qN/DuXa47u/R2+scaP1rwWAXCZrYYqbzvVB2lvWlYmHM9cjd93mvW89rnPDm06Qya7dzI4hVRziTU5k5koC+eg+8PVX1CN0rZInd7C9v8zGjvX0051TVfJWwLS23wzaCKRjz8QFPzX1oUBy11F7xyVWMSvA3k0CkYxniMmfHv/DVYbS1BJVWFPebBk2r3cG6D952g5Vr2KPtDy7OV+Xujos797u807FhyXmxuTRWmlMgqZVuRJRJCSeV2r8I91nm8ip7qLoXObn617ebmn+sFQ0t5SHQ4eX1KxHOJNSSeaqdSXMnuljs17SFxawCbDqAPVkV34z0T3AKcjcSASKHeDQ07KjJUKCd0bxI3VufMb2nsI8juV8ieHNDhmCARyOYV9KW8iElg7oiK0iEREAUFtkf/ABiOLgPkT5KdVd21d9lGOMg8x5rWvHihPwNi1Wa0fErThlL3/wDzarbs3nZaHSrwe8k+aqMBxB54gHxjarZsi6tn/F+bGnzXB2PwuH4fY6e0F7rzPkW23fI1ziYZGNqaYmPFBXIVIWEvuJzQcjmoW9NkbDaK+uskDyfaMbQ74wA4eK9OcQ+RbtvSSE9E1G9p0P0Vzuy82TNq3UatOo+oWy7/APQXYpQTZpJLO7cCTKzwccX8y1hf/oyvSwOMrY/WsbU+tgJfQfeZTEMtcqdqAWm5YXuxYcLtatNM1nsFABWvaVC3ftIx3RkGB3H2f9FNtNRUZhZByp+6rNhjxHUnwFMlAxuoQaVoa0O9WOyWxr25ZGundu4oD3WHes+GMjech5rMVdvq1jET7LMvr/zsQyk28IxlH3jZJ52FsTeiBm7ieA396lbrgitBwmcNOVWgEZb+kafJXAXZExnQdhAHHF/qVU6nI7NDZUd33zw3ol3eP4NBWmzujcWvaWkbivKq3NbLDZZJG+vhEzWk1GJ0dcvfbRwVzuC23YwfYWSCzOAFXyMZX8D+s/vI71lTWDSuLKdKTS4rmjVGxl2FnqS5jiHSMdJQO6pcN9Msl9FSWyvUFfvHJvdvP5dqgJNobMP2heRpRriO4UDQo68ttYmNJDJOFaMqT2DEoupyI07KvP4YP+ix2mVusrq8G7u5g15mvNYE96k5MFBxOZ+gVcsG0MM7sIcQ86NeKE8joT2VUmtaUm2YqUJ0pbs00+TOz3kmpJJ7V1RFEgEREAVzuL+zRfuN8KZfJU6CF0mUbS4nKoBIG6pdoKK+QRBrWsGjQGjkBQLYoJ8WQmz0REWwVhERAFWNs3dKFva4+GE+Ss6qO1bq2mMcG18cY+i0Npy3baRt2KzWXmQEPVH8L8mhWzYp32BHAj+ho8lU4uqP4P50Vm2LOUjf3fk548lxtlyxcrrn0OlfLNF+RZ0RF6g4QREQFM2x9Glht4c50YimOk8QDXV++3STvz4ELRu0uyF4XO7E4ets1aCRlTGanIOGsTvlU6lfUq6SxNc0tc0OaQQWuAIIOoIOoQHy9dl7RzDomjt7Dr3cQpIEhtRrXyVm9InodzNquwYXCrnWYGnbWA7j9zThTQ6zsl52uUfo0cD3ThxDi1pLhTI4mU6LqjUpkFlt+1jYGFr+lJTogUrXcXcB2qP2a2LvC9z6z9VZ6/rX1DP4bdZHdunaFbdgfRZhpabfHjkOYhkNWN+9IBUyO+6aDnu2v6skAOdUAUDAAxgA0AYN3Oqg6kUZwUtno5s8MTY4JnmQZPc4B5fzpQM5VXvYdiaGskxp7rBTxJrTwVuJDRuA8AseW2gdUV/JVuWTZjc1orCkVu27Eso50cjq5kNcA4HKtKim/eqm+U0zaCFsWSdztT3blRbc3DK+mgc4d2I/VROps2tOblFvqYLLSB7NOSiZbZ+kSiOPM1wtGlTvPLt4BWOxxxvnbE5odiD6jsA1y7clNWK5LPE7HHCxrhUBwGYrrQlQm1ob8tozspuLWXjhy4kXcWzPqniWUtc4dVraloPvEkAk8MslZEGuEZk6AAknkBmpKy3FM/MgRji7N3wDzIUVFy0OBc3VS4n2lV5ZGrtBG55oxpcfuitOZ0HeVabLs9C3r1kP3+r8Ay8aqVYwAUAAA0AyA7ldGhzNVz5FXsuzkrs3uawcB03eQB8VLWa4YW6txnjJ0v5eqPBSiK1QitCDk2cNbQUC5RFMwEREAREQBUbaSStrP3cLfkw+ZV5WvLxlxWl5++P63j8mhcnbEsUUuv3Ohs6PvG+hixnIcof6yrDsg6kr28Q8+En+9QAZ0Gu/ux4SV81MbMupaeZe3xa13+Fcaxli5g+v4OjdLNKSLmiLyntLGCr3NbXSpAry4r15549UUdJeg9hjndpGBvi7PwBWO+0Su1cGDgwZ973a9wCg6kUZwyVmmawYnODRxcQB4lYUl6j9mwu7T0G+JFT3ArCbA0HFSrvecS53xHNcyytbm4gc1U63IzuneSWR3WfhHux5eLzmeYovOKFra4WgE5uO9x4uOpPaVhTXq0dUV7TkPqsCe2vdqaDgMlU5N6k1EmZ7Yxmpz4DMqPnvUnqinacyo5FHJnB3fISakkntXds3FeK4c4DM5Im0ZMoSha4va+m+sOAVLnSZ6DUnvWxH2KT1UkuHCxjHPLn1GTWk5N1OnYO1aeczLtGnOlPNTbktT0X8eto1XUm+7Hrn6Fz9H11TWiR9oDSQG4A8mjcRoXZ9gA0B6y2TZNmhrK8u+6zojkXan5KZsFnbHExjQGta0AACgGXBZC2I0ktThX15K5rOo1jpySPCy2RkYoxoaOwa8zv717oisNMIiIAiIgCIiAIiIAiIgOHGgJWuZB1Xe84E/wDOdVsZwqCFW7Xs6asEZq0Bw6RzFcRGgzpi+S5u0bedaK3V+tx+mTesq0abe9+6lZL6RUOoqfhdUfIVUhdDi20tO4yNp+JmA/mvZ2z07g3ohupdVwy6zaZV3FqmrsuMNA9bRzmuxNLSRTJoz0rm0Gi5Vts+t2iljHHPHxT9Der3VPcaznPI9toL4FmixUxOccLG8Sd54AUPgqqbwlqXHU9ZzaFx8Rp2DwUnt47+zt3F5PeKAfJxUSu9WlxwceC4GXBej9ahw7R5hZYvYU6prwrl4qEkaQcTdd497/cvRrqio0OipJYM2a8nnSjR2a+KxHGpqcyuEWDIRE3gak6AAknkBmUAXV7wBUkAdql7FcEr83/Zt7i892je+vJQHpCvCOzRix2cVmlFJH9Z4jPs11BfpQbq8QrOzeMsutqMriqqUNX8lz8iItm07cQjs7TK9xDW7gXE0aBvNSVtC7LmjiDSQHSACrznnvwj2RyVL9G+xjoyLZaWlr6fYxuFC2oze8HR1MgN2dczlsdXUoYWWW7SVtCoqVvxS1lzfphELtk6lgnHvMLPjIZ/iWh5Y6TFu7HTuqt97WWUyWKZrRV2DG0cXMIeG95bTvWiLewmQuZnjGNhA3Ur8lGtqjvfxhp06se/8f6fRrNAuVg3Jb2z2eKZuj2NdyNOkOYNR3LOWweQlFxbT1CIiGAiIgCIiAIiIAiIgCIiAIiIAiIgK5t1ZS6zCQaxOD/w0LT4VB7lXYZQ4YhoflxC2FLGHNLXCoIIIO8HULWl62CSxy0AxRu6tdHjdnukAyPHXiqasM8ScGZi84RTEOBy5EV/Oqwje7fdd4s/zLNsZdK44WEnINa3M0A1cdBU1z0Wvusnk9FywEnC0Ek7mgk+A3dqnLFs245yuoPcZr3v+nip6yWRkYwsaGjs1PM6k81bGi3qRcyu2LZ6R2chwD3RRzu89UfNT9iu+OIdBoHE6uPNxzKykV8YKOhBtsKNsFxQRPdK2MGV5Lnyu6UjidekcwOwUA0AUkikFJpNJhERDAWqdpridZZ3OaxxgeS9jmtLhGSavjdhBwiuYJyoabltZFGUcm3Z3k7We9HinqjWHo82ibHaDYi4GOQl8JB6shzfGeAdQkdvNbOCwbfcsE1DJExxBBa6lHNINQWvHSaQeBWcAkU0sC9rwr1O0hHDeq68/P1OURFI1AiIgCIiAIiIAiIgCIiAIiIAiIgC8rRZ2PaWPaHNOocAQe4r1RAQb9krGTUw/wA8tPDFRS1mszI2hrGhrRuaAAvZ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https://encrypted-tbn2.gstatic.com/images?q=tbn:ANd9GcRCUVHAwEFzKsoY-f9tjpMDm3LflfMfcem6R9Lgcv4hv6uCCx1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7937"/>
            <a:ext cx="2314575"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7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8839200" cy="522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D81DE218-D388-433F-907A-1FF0E7F073AE}"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
        <p:nvSpPr>
          <p:cNvPr id="2" name="TextBox 1"/>
          <p:cNvSpPr txBox="1"/>
          <p:nvPr/>
        </p:nvSpPr>
        <p:spPr>
          <a:xfrm>
            <a:off x="1447800" y="6019800"/>
            <a:ext cx="6096000" cy="584775"/>
          </a:xfrm>
          <a:prstGeom prst="rect">
            <a:avLst/>
          </a:prstGeom>
          <a:noFill/>
        </p:spPr>
        <p:txBody>
          <a:bodyPr wrap="square" rtlCol="0">
            <a:spAutoFit/>
          </a:bodyPr>
          <a:lstStyle/>
          <a:p>
            <a:r>
              <a:rPr lang="en-US" sz="3200" b="1" dirty="0" smtClean="0">
                <a:solidFill>
                  <a:srgbClr val="FF0000"/>
                </a:solidFill>
              </a:rPr>
              <a:t>www.gaexperienceonline.com</a:t>
            </a:r>
            <a:endParaRPr lang="en-US" sz="3200" b="1" dirty="0">
              <a:solidFill>
                <a:srgbClr val="FF0000"/>
              </a:solidFill>
            </a:endParaRPr>
          </a:p>
        </p:txBody>
      </p:sp>
      <p:sp>
        <p:nvSpPr>
          <p:cNvPr id="3" name="TextBox 2"/>
          <p:cNvSpPr txBox="1"/>
          <p:nvPr/>
        </p:nvSpPr>
        <p:spPr>
          <a:xfrm>
            <a:off x="381000" y="76200"/>
            <a:ext cx="8305800" cy="584775"/>
          </a:xfrm>
          <a:prstGeom prst="rect">
            <a:avLst/>
          </a:prstGeom>
          <a:noFill/>
        </p:spPr>
        <p:txBody>
          <a:bodyPr wrap="square" rtlCol="0">
            <a:spAutoFit/>
          </a:bodyPr>
          <a:lstStyle/>
          <a:p>
            <a:r>
              <a:rPr lang="en-US" sz="3200" i="1" u="sng" dirty="0" smtClean="0">
                <a:solidFill>
                  <a:srgbClr val="FF0000"/>
                </a:solidFill>
              </a:rPr>
              <a:t>**Make sure to use Google Chrome ONLY!</a:t>
            </a:r>
            <a:endParaRPr lang="en-US" sz="3200" i="1" u="sng" dirty="0">
              <a:solidFill>
                <a:srgbClr val="FF0000"/>
              </a:solidFill>
            </a:endParaRPr>
          </a:p>
        </p:txBody>
      </p:sp>
    </p:spTree>
    <p:extLst>
      <p:ext uri="{BB962C8B-B14F-4D97-AF65-F5344CB8AC3E}">
        <p14:creationId xmlns:p14="http://schemas.microsoft.com/office/powerpoint/2010/main" val="98284485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8382000" cy="61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03107217-6D82-4128-9FB0-C4AA5A73D92C}"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408228536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38200"/>
            <a:ext cx="7260005" cy="529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2"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A5E6D977-AF03-431C-8FDC-00C24FAEACF9}"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6843685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7543800" cy="990600"/>
          </a:xfrm>
          <a:solidFill>
            <a:srgbClr val="FFFF00"/>
          </a:solidFill>
          <a:ln>
            <a:solidFill>
              <a:srgbClr val="00B050"/>
            </a:solidFill>
          </a:ln>
        </p:spPr>
        <p:txBody>
          <a:bodyPr>
            <a:noAutofit/>
          </a:bodyPr>
          <a:lstStyle/>
          <a:p>
            <a:pPr algn="ctr"/>
            <a:r>
              <a:rPr lang="en-US" sz="3600" b="1" dirty="0" smtClean="0">
                <a:solidFill>
                  <a:srgbClr val="00CC00"/>
                </a:solidFill>
              </a:rPr>
              <a:t>Purpose of the Georgia Milestones Assessment System</a:t>
            </a:r>
            <a:endParaRPr lang="en-US" sz="3600" b="1" dirty="0">
              <a:solidFill>
                <a:srgbClr val="00CC00"/>
              </a:solidFill>
            </a:endParaRPr>
          </a:p>
        </p:txBody>
      </p:sp>
      <p:sp>
        <p:nvSpPr>
          <p:cNvPr id="3" name="Content Placeholder 2"/>
          <p:cNvSpPr>
            <a:spLocks noGrp="1"/>
          </p:cNvSpPr>
          <p:nvPr>
            <p:ph idx="1"/>
          </p:nvPr>
        </p:nvSpPr>
        <p:spPr>
          <a:xfrm>
            <a:off x="914400" y="1905000"/>
            <a:ext cx="7467600" cy="1524000"/>
          </a:xfrm>
        </p:spPr>
        <p:txBody>
          <a:bodyPr>
            <a:normAutofit/>
          </a:bodyPr>
          <a:lstStyle/>
          <a:p>
            <a:pPr algn="just"/>
            <a:r>
              <a:rPr lang="en-US" sz="2800" b="1" i="1" dirty="0" smtClean="0"/>
              <a:t>To improve student achievement by providing information that guides and plans for improving learning.</a:t>
            </a:r>
          </a:p>
        </p:txBody>
      </p:sp>
      <p:pic>
        <p:nvPicPr>
          <p:cNvPr id="92162" name="Picture 2" descr="https://encrypted-tbn3.google.com/images?q=tbn:ANd9GcSUdOSXyqCVpmoyY38mg77bIxsftL5kv7ZGa30UG_LM_HsZyeUfYw"/>
          <p:cNvPicPr>
            <a:picLocks noChangeAspect="1" noChangeArrowheads="1"/>
          </p:cNvPicPr>
          <p:nvPr/>
        </p:nvPicPr>
        <p:blipFill>
          <a:blip r:embed="rId2" cstate="print"/>
          <a:srcRect/>
          <a:stretch>
            <a:fillRect/>
          </a:stretch>
        </p:blipFill>
        <p:spPr bwMode="auto">
          <a:xfrm>
            <a:off x="3581400" y="4648200"/>
            <a:ext cx="2709153" cy="19004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5576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85800"/>
            <a:ext cx="7696200" cy="565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3A8C7300-751E-450B-8ABC-8D0A7A141D9D}"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399069294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3400"/>
            <a:ext cx="7772400" cy="570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95830CE8-65A9-430A-8D72-DC48FF737FEA}"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340865175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algn="ctr"/>
            <a:r>
              <a:rPr lang="en-US" altLang="en-US" smtClean="0"/>
              <a:t/>
            </a:r>
            <a:br>
              <a:rPr lang="en-US" altLang="en-US" smtClean="0"/>
            </a:br>
            <a:endParaRPr lang="en-US" altLang="en-US" smtClean="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85800"/>
            <a:ext cx="7849188" cy="531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Date Placeholder 2"/>
          <p:cNvSpPr>
            <a:spLocks noGrp="1"/>
          </p:cNvSpPr>
          <p:nvPr>
            <p:ph type="dt" sz="half" idx="10"/>
          </p:nvPr>
        </p:nvSpPr>
        <p:spPr bwMode="auto">
          <a:xfrm>
            <a:off x="7162800" y="6407150"/>
            <a:ext cx="1147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FA023B53-B27D-4CB5-AE8C-11AE4280CD14}"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spTree>
    <p:extLst>
      <p:ext uri="{BB962C8B-B14F-4D97-AF65-F5344CB8AC3E}">
        <p14:creationId xmlns:p14="http://schemas.microsoft.com/office/powerpoint/2010/main" val="295453455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79852"/>
            <a:ext cx="7315199" cy="595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fld id="{016AD923-71A8-4903-9E2D-9803476930C9}" type="datetime1">
              <a:rPr lang="en-US" altLang="en-US" smtClean="0"/>
              <a:pPr>
                <a:defRPr/>
              </a:pPr>
              <a:t>3/28/2016</a:t>
            </a:fld>
            <a:endParaRPr lang="en-US" altLang="en-US"/>
          </a:p>
        </p:txBody>
      </p:sp>
    </p:spTree>
    <p:extLst>
      <p:ext uri="{BB962C8B-B14F-4D97-AF65-F5344CB8AC3E}">
        <p14:creationId xmlns:p14="http://schemas.microsoft.com/office/powerpoint/2010/main" val="33656854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09600"/>
            <a:ext cx="6847428" cy="571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fld id="{016AD923-71A8-4903-9E2D-9803476930C9}" type="datetime1">
              <a:rPr lang="en-US" altLang="en-US" smtClean="0"/>
              <a:pPr>
                <a:defRPr/>
              </a:pPr>
              <a:t>3/28/2016</a:t>
            </a:fld>
            <a:endParaRPr lang="en-US" altLang="en-US"/>
          </a:p>
        </p:txBody>
      </p:sp>
    </p:spTree>
    <p:extLst>
      <p:ext uri="{BB962C8B-B14F-4D97-AF65-F5344CB8AC3E}">
        <p14:creationId xmlns:p14="http://schemas.microsoft.com/office/powerpoint/2010/main" val="26594075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8869245" cy="1569660"/>
          </a:xfrm>
          <a:prstGeom prst="rect">
            <a:avLst/>
          </a:prstGeom>
          <a:noFill/>
        </p:spPr>
        <p:txBody>
          <a:bodyPr wrap="square" rtlCol="0">
            <a:spAutoFit/>
          </a:bodyPr>
          <a:lstStyle/>
          <a:p>
            <a:pPr algn="ctr"/>
            <a:r>
              <a:rPr lang="en-US" sz="9600" b="1" dirty="0" smtClean="0">
                <a:solidFill>
                  <a:srgbClr val="00B050"/>
                </a:solidFill>
                <a:effectLst>
                  <a:outerShdw blurRad="38100" dist="38100" dir="2700000" algn="tl">
                    <a:srgbClr val="000000">
                      <a:alpha val="43137"/>
                    </a:srgbClr>
                  </a:outerShdw>
                </a:effectLst>
                <a:latin typeface="Script MT Bold" panose="03040602040607080904" pitchFamily="66" charset="0"/>
              </a:rPr>
              <a:t>Points of Contact</a:t>
            </a:r>
            <a:endParaRPr lang="en-US" sz="9600" b="1" dirty="0">
              <a:solidFill>
                <a:srgbClr val="00B050"/>
              </a:solidFill>
              <a:effectLst>
                <a:outerShdw blurRad="38100" dist="38100" dir="2700000" algn="tl">
                  <a:srgbClr val="000000">
                    <a:alpha val="43137"/>
                  </a:srgbClr>
                </a:outerShdw>
              </a:effectLst>
              <a:latin typeface="Script MT Bold" panose="03040602040607080904" pitchFamily="66" charset="0"/>
            </a:endParaRPr>
          </a:p>
        </p:txBody>
      </p:sp>
      <p:sp>
        <p:nvSpPr>
          <p:cNvPr id="6" name="TextBox 5"/>
          <p:cNvSpPr txBox="1"/>
          <p:nvPr/>
        </p:nvSpPr>
        <p:spPr>
          <a:xfrm>
            <a:off x="307975" y="1558528"/>
            <a:ext cx="8716845" cy="403187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Alternative</a:t>
            </a:r>
            <a:r>
              <a:rPr lang="en-US" b="1" dirty="0" smtClean="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 L. Fryer             (706</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796-4965         </a:t>
            </a:r>
            <a:r>
              <a:rPr lang="en-US" b="1" dirty="0" smtClean="0">
                <a:effectLst>
                  <a:outerShdw blurRad="38100" dist="38100" dir="2700000" algn="tl">
                    <a:srgbClr val="000000">
                      <a:alpha val="43137"/>
                    </a:srgbClr>
                  </a:outerShdw>
                </a:effectLst>
                <a:hlinkClick r:id="rId2"/>
              </a:rPr>
              <a:t>fryerla@richmond.k12.ga.us</a:t>
            </a:r>
            <a:endParaRPr lang="en-US" b="1" dirty="0" smtClean="0">
              <a:effectLst>
                <a:outerShdw blurRad="38100" dist="38100" dir="2700000" algn="tl">
                  <a:srgbClr val="000000">
                    <a:alpha val="43137"/>
                  </a:srgbClr>
                </a:outerShdw>
              </a:effectLst>
            </a:endParaRPr>
          </a:p>
          <a:p>
            <a:r>
              <a:rPr lang="en-US" sz="2400" b="1" dirty="0" err="1" smtClean="0">
                <a:effectLst>
                  <a:outerShdw blurRad="38100" dist="38100" dir="2700000" algn="tl">
                    <a:srgbClr val="000000">
                      <a:alpha val="43137"/>
                    </a:srgbClr>
                  </a:outerShdw>
                </a:effectLst>
              </a:rPr>
              <a:t>Bayvale</a:t>
            </a:r>
            <a:r>
              <a:rPr lang="en-US" b="1" dirty="0" smtClean="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Mrs. V. Nixon          (706) 737-7320      </a:t>
            </a:r>
            <a:r>
              <a:rPr lang="en-US" b="1" dirty="0" smtClean="0">
                <a:effectLst>
                  <a:outerShdw blurRad="38100" dist="38100" dir="2700000" algn="tl">
                    <a:srgbClr val="000000">
                      <a:alpha val="43137"/>
                    </a:srgbClr>
                  </a:outerShdw>
                </a:effectLst>
                <a:hlinkClick r:id="rId3"/>
              </a:rPr>
              <a:t>nixonva@richmond.k12.ga.us</a:t>
            </a:r>
            <a:endParaRPr lang="en-US"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Jenkins-White</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Mrs. D. Murphy      (</a:t>
            </a:r>
            <a:r>
              <a:rPr lang="en-US" b="1" dirty="0">
                <a:effectLst>
                  <a:outerShdw blurRad="38100" dist="38100" dir="2700000" algn="tl">
                    <a:srgbClr val="000000">
                      <a:alpha val="43137"/>
                    </a:srgbClr>
                  </a:outerShdw>
                </a:effectLst>
              </a:rPr>
              <a:t>706) 737-7255 </a:t>
            </a:r>
            <a:r>
              <a:rPr lang="en-US"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hlinkClick r:id="rId4"/>
              </a:rPr>
              <a:t>murphdi@richmond.k12.ga.us</a:t>
            </a:r>
            <a:endParaRPr lang="en-US"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Josey  </a:t>
            </a:r>
            <a:r>
              <a:rPr lang="en-US"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 D. Palmer         (706) 737-7360     </a:t>
            </a:r>
            <a:r>
              <a:rPr lang="en-US" b="1" dirty="0" smtClean="0">
                <a:effectLst>
                  <a:outerShdw blurRad="38100" dist="38100" dir="2700000" algn="tl">
                    <a:srgbClr val="000000">
                      <a:alpha val="43137"/>
                    </a:srgbClr>
                  </a:outerShdw>
                </a:effectLst>
                <a:hlinkClick r:id="rId5"/>
              </a:rPr>
              <a:t>palmede@richmond.k12.ga.us</a:t>
            </a:r>
            <a:endParaRPr lang="en-US"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Murphy</a:t>
            </a:r>
            <a:r>
              <a:rPr lang="en-US" b="1" dirty="0" smtClean="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Mrs. R. Jennings     (706)  737-7350      </a:t>
            </a:r>
            <a:r>
              <a:rPr lang="en-US" b="1" dirty="0" smtClean="0">
                <a:effectLst>
                  <a:outerShdw blurRad="38100" dist="38100" dir="2700000" algn="tl">
                    <a:srgbClr val="000000">
                      <a:alpha val="43137"/>
                    </a:srgbClr>
                  </a:outerShdw>
                </a:effectLst>
                <a:hlinkClick r:id="rId6"/>
              </a:rPr>
              <a:t>jennire@richmond.k12.ga.us</a:t>
            </a:r>
            <a:endParaRPr lang="en-US"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PLC</a:t>
            </a:r>
            <a:r>
              <a:rPr lang="en-US" sz="24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a:t>
            </a:r>
            <a:r>
              <a:rPr lang="en-US" b="1" dirty="0">
                <a:effectLst>
                  <a:outerShdw blurRad="38100" dist="38100" dir="2700000" algn="tl">
                    <a:srgbClr val="000000">
                      <a:alpha val="43137"/>
                    </a:srgbClr>
                  </a:outerShdw>
                </a:effectLst>
              </a:rPr>
              <a:t>. L. Fryer     </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(706) 796-4965     </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hlinkClick r:id="rId2"/>
              </a:rPr>
              <a:t>fryerla@richmond.k12.ga.us</a:t>
            </a:r>
            <a:r>
              <a:rPr lang="en-US" b="1" dirty="0" smtClean="0">
                <a:effectLst>
                  <a:outerShdw blurRad="38100" dist="38100" dir="2700000" algn="tl">
                    <a:srgbClr val="000000">
                      <a:alpha val="43137"/>
                    </a:srgbClr>
                  </a:outerShdw>
                </a:effectLst>
              </a:rPr>
              <a:t>        </a:t>
            </a:r>
          </a:p>
          <a:p>
            <a:r>
              <a:rPr lang="en-US" sz="2400" b="1" dirty="0" err="1" smtClean="0">
                <a:effectLst>
                  <a:outerShdw blurRad="38100" dist="38100" dir="2700000" algn="tl">
                    <a:srgbClr val="000000">
                      <a:alpha val="43137"/>
                    </a:srgbClr>
                  </a:outerShdw>
                </a:effectLst>
              </a:rPr>
              <a:t>Wheeless</a:t>
            </a:r>
            <a:r>
              <a:rPr lang="en-US" sz="12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Mrs. T. Williams       (706</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796-4985       </a:t>
            </a:r>
            <a:r>
              <a:rPr lang="en-US" b="1" dirty="0" smtClean="0">
                <a:effectLst>
                  <a:outerShdw blurRad="38100" dist="38100" dir="2700000" algn="tl">
                    <a:srgbClr val="000000">
                      <a:alpha val="43137"/>
                    </a:srgbClr>
                  </a:outerShdw>
                </a:effectLst>
                <a:hlinkClick r:id="rId7"/>
              </a:rPr>
              <a:t>willith@richmond.k12.ga.us</a:t>
            </a:r>
            <a:endParaRPr lang="en-US" b="1" dirty="0" smtClean="0">
              <a:effectLst>
                <a:outerShdw blurRad="38100" dist="38100" dir="2700000" algn="tl">
                  <a:srgbClr val="000000">
                    <a:alpha val="43137"/>
                  </a:srgbClr>
                </a:outerShdw>
              </a:effectLst>
            </a:endParaRPr>
          </a:p>
          <a:p>
            <a:r>
              <a:rPr lang="en-US" sz="2000" b="1" dirty="0" err="1" smtClean="0">
                <a:effectLst>
                  <a:outerShdw blurRad="38100" dist="38100" dir="2700000" algn="tl">
                    <a:srgbClr val="000000">
                      <a:alpha val="43137"/>
                    </a:srgbClr>
                  </a:outerShdw>
                </a:effectLst>
              </a:rPr>
              <a:t>Wilikinson</a:t>
            </a:r>
            <a:r>
              <a:rPr lang="en-US" sz="2000" b="1" dirty="0" smtClean="0">
                <a:effectLst>
                  <a:outerShdw blurRad="38100" dist="38100" dir="2700000" algn="tl">
                    <a:srgbClr val="000000">
                      <a:alpha val="43137"/>
                    </a:srgbClr>
                  </a:outerShdw>
                </a:effectLst>
              </a:rPr>
              <a:t> Garden</a:t>
            </a:r>
            <a:r>
              <a:rPr lang="en-US" sz="12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Mrs. R. Thompson   (</a:t>
            </a:r>
            <a:r>
              <a:rPr lang="en-US" b="1" dirty="0">
                <a:effectLst>
                  <a:outerShdw blurRad="38100" dist="38100" dir="2700000" algn="tl">
                    <a:srgbClr val="000000">
                      <a:alpha val="43137"/>
                    </a:srgbClr>
                  </a:outerShdw>
                </a:effectLst>
              </a:rPr>
              <a:t>706) 737-7219 </a:t>
            </a:r>
            <a:r>
              <a:rPr lang="en-US"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hlinkClick r:id="rId8"/>
              </a:rPr>
              <a:t>thompra@fichmond.k12.ga.us</a:t>
            </a:r>
            <a:endParaRPr lang="en-US" b="1" dirty="0" smtClean="0">
              <a:effectLst>
                <a:outerShdw blurRad="38100" dist="38100" dir="2700000" algn="tl">
                  <a:srgbClr val="000000">
                    <a:alpha val="43137"/>
                  </a:srgbClr>
                </a:outerShdw>
              </a:effectLst>
            </a:endParaRPr>
          </a:p>
          <a:p>
            <a:endParaRPr lang="en-US" sz="2400" b="1" dirty="0" smtClean="0">
              <a:effectLst>
                <a:outerShdw blurRad="38100" dist="38100" dir="2700000" algn="tl">
                  <a:srgbClr val="000000">
                    <a:alpha val="43137"/>
                  </a:srgbClr>
                </a:outerShdw>
              </a:effectLst>
            </a:endParaRPr>
          </a:p>
          <a:p>
            <a:endParaRPr lang="en-US" sz="2000" b="1" dirty="0" smtClean="0">
              <a:effectLst>
                <a:outerShdw blurRad="38100" dist="38100" dir="2700000" algn="tl">
                  <a:srgbClr val="000000">
                    <a:alpha val="43137"/>
                  </a:srgbClr>
                </a:outerShdw>
              </a:effectLst>
            </a:endParaRPr>
          </a:p>
          <a:p>
            <a:endParaRPr lang="en-US" sz="2400" dirty="0"/>
          </a:p>
        </p:txBody>
      </p:sp>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descr="C:\Users\sampssa\Downloads\image002.png"/>
          <p:cNvPicPr/>
          <p:nvPr/>
        </p:nvPicPr>
        <p:blipFill>
          <a:blip r:embed="rId9">
            <a:extLst>
              <a:ext uri="{28A0092B-C50C-407E-A947-70E740481C1C}">
                <a14:useLocalDpi xmlns:a14="http://schemas.microsoft.com/office/drawing/2010/main" val="0"/>
              </a:ext>
            </a:extLst>
          </a:blip>
          <a:stretch>
            <a:fillRect/>
          </a:stretch>
        </p:blipFill>
        <p:spPr bwMode="auto">
          <a:xfrm>
            <a:off x="5791200" y="5093032"/>
            <a:ext cx="911423" cy="992089"/>
          </a:xfrm>
          <a:prstGeom prst="rect">
            <a:avLst/>
          </a:prstGeom>
          <a:noFill/>
          <a:ln>
            <a:noFill/>
          </a:ln>
        </p:spPr>
      </p:pic>
      <p:sp>
        <p:nvSpPr>
          <p:cNvPr id="11" name="AutoShape 14" descr="https://outlook.office.com/owa/service.svc/s/GetFileAttachment?id=AAMkAGJhYjk3ZTMzLWY0ZTAtNGYwOC1hNTM0LTI0OTUwYWE0NmZjNQBGAAAAAAA61QapXBdLTY9XKqX3PPSRBwB3x5OojIlYTYh%2FavtmW%2B27AAABIzhZAADqJ3zw6BBwSorO%2Fv%2B8syhkAAAAEBW8AAABEgAQAE%2B5taCWtDFHlwsmYTzNfEM%3D&amp;X-OWA-CANARY=mEE7uGyEckuGPcNUym05FnBOs3LdU9MYKFsd4EdXpaoqYi2zaYubsyg6EpyifS1U72Bm6rowSE8."/>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Lst>
          </a:blip>
          <a:srcRect/>
          <a:stretch>
            <a:fillRect/>
          </a:stretch>
        </p:blipFill>
        <p:spPr bwMode="auto">
          <a:xfrm>
            <a:off x="-38389" y="5191036"/>
            <a:ext cx="1292225" cy="1033259"/>
          </a:xfrm>
          <a:prstGeom prst="rect">
            <a:avLst/>
          </a:prstGeom>
          <a:noFill/>
          <a:ln w="9525">
            <a:noFill/>
            <a:miter lim="800000"/>
            <a:headEnd/>
            <a:tailEnd/>
          </a:ln>
        </p:spPr>
      </p:pic>
      <p:grpSp>
        <p:nvGrpSpPr>
          <p:cNvPr id="23" name="Group 22"/>
          <p:cNvGrpSpPr/>
          <p:nvPr/>
        </p:nvGrpSpPr>
        <p:grpSpPr>
          <a:xfrm>
            <a:off x="1222375" y="5062209"/>
            <a:ext cx="947619" cy="1222177"/>
            <a:chOff x="1371600" y="5181600"/>
            <a:chExt cx="947619" cy="1222177"/>
          </a:xfrm>
        </p:grpSpPr>
        <p:pic>
          <p:nvPicPr>
            <p:cNvPr id="1040" name="Picture 16" descr="Wilkinson Gardens Elementary Schoo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1600" y="5257800"/>
              <a:ext cx="947619" cy="10074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1600" y="51816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Wilkinson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1371600" y="60960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Garden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4" name="Group 23"/>
          <p:cNvGrpSpPr/>
          <p:nvPr/>
        </p:nvGrpSpPr>
        <p:grpSpPr>
          <a:xfrm>
            <a:off x="2101824" y="4968344"/>
            <a:ext cx="1032792" cy="1359233"/>
            <a:chOff x="2395419" y="5178623"/>
            <a:chExt cx="947619" cy="1145977"/>
          </a:xfrm>
        </p:grpSpPr>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71619" y="5512133"/>
              <a:ext cx="838201" cy="812467"/>
            </a:xfrm>
            <a:prstGeom prst="rect">
              <a:avLst/>
            </a:prstGeom>
          </p:spPr>
        </p:pic>
        <p:sp>
          <p:nvSpPr>
            <p:cNvPr id="19" name="Rectangle 18"/>
            <p:cNvSpPr/>
            <p:nvPr/>
          </p:nvSpPr>
          <p:spPr>
            <a:xfrm>
              <a:off x="2395419" y="5178623"/>
              <a:ext cx="947619" cy="307777"/>
            </a:xfrm>
            <a:prstGeom prst="rect">
              <a:avLst/>
            </a:prstGeom>
            <a:noFill/>
          </p:spPr>
          <p:txBody>
            <a:bodyPr wrap="square" lIns="91440" tIns="45720" rIns="91440" bIns="45720">
              <a:spAutoFit/>
            </a:bodyPr>
            <a:lstStyle/>
            <a:p>
              <a:pPr algn="ctr"/>
              <a:r>
                <a:rPr lang="en-US" sz="1400" b="1" cap="none" spc="0" dirty="0" err="1" smtClean="0">
                  <a:ln w="1905"/>
                  <a:effectLst>
                    <a:innerShdw blurRad="69850" dist="43180" dir="5400000">
                      <a:srgbClr val="000000">
                        <a:alpha val="65000"/>
                      </a:srgbClr>
                    </a:innerShdw>
                  </a:effectLst>
                </a:rPr>
                <a:t>Wheeless</a:t>
              </a:r>
              <a:endParaRPr lang="en-US" sz="5400" b="1" cap="none" spc="0" dirty="0">
                <a:ln w="1905"/>
                <a:effectLst>
                  <a:innerShdw blurRad="69850" dist="43180" dir="5400000">
                    <a:srgbClr val="000000">
                      <a:alpha val="65000"/>
                    </a:srgbClr>
                  </a:innerShdw>
                </a:effectLst>
              </a:endParaRPr>
            </a:p>
          </p:txBody>
        </p:sp>
      </p:grpSp>
      <p:grpSp>
        <p:nvGrpSpPr>
          <p:cNvPr id="26" name="Group 25"/>
          <p:cNvGrpSpPr/>
          <p:nvPr/>
        </p:nvGrpSpPr>
        <p:grpSpPr>
          <a:xfrm>
            <a:off x="6705600" y="5065403"/>
            <a:ext cx="1118549" cy="1182997"/>
            <a:chOff x="6882451" y="5178623"/>
            <a:chExt cx="1118549" cy="1182997"/>
          </a:xfrm>
        </p:grpSpPr>
        <p:pic>
          <p:nvPicPr>
            <p:cNvPr id="1044" name="Picture 20" descr="Alternative Education School at Lama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92706" y="5486400"/>
              <a:ext cx="932094" cy="8752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882451" y="5178623"/>
              <a:ext cx="1118549" cy="307777"/>
            </a:xfrm>
            <a:prstGeom prst="rect">
              <a:avLst/>
            </a:prstGeom>
            <a:noFill/>
          </p:spPr>
          <p:txBody>
            <a:bodyPr wrap="square" lIns="91440" tIns="45720" rIns="91440" bIns="45720">
              <a:spAutoFit/>
            </a:bodyPr>
            <a:lstStyle/>
            <a:p>
              <a:pPr algn="ctr"/>
              <a:r>
                <a:rPr lang="en-US" sz="1400" b="1" cap="none" spc="0"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rPr>
                <a:t>Alternative</a:t>
              </a:r>
              <a:endParaRPr lang="en-US" sz="5400" b="1" cap="none" spc="0"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endParaRPr>
            </a:p>
          </p:txBody>
        </p:sp>
      </p:grpSp>
      <p:sp>
        <p:nvSpPr>
          <p:cNvPr id="15" name="AutoShape 22"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4"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6"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92823" y="5181600"/>
            <a:ext cx="1145977" cy="1145977"/>
          </a:xfrm>
          <a:prstGeom prst="rect">
            <a:avLst/>
          </a:prstGeom>
        </p:spPr>
      </p:pic>
      <p:grpSp>
        <p:nvGrpSpPr>
          <p:cNvPr id="27" name="Group 26"/>
          <p:cNvGrpSpPr/>
          <p:nvPr/>
        </p:nvGrpSpPr>
        <p:grpSpPr>
          <a:xfrm>
            <a:off x="7825998" y="4974848"/>
            <a:ext cx="1284984" cy="1371600"/>
            <a:chOff x="7739836" y="2286001"/>
            <a:chExt cx="1284984" cy="1371600"/>
          </a:xfrm>
        </p:grpSpPr>
        <p:sp>
          <p:nvSpPr>
            <p:cNvPr id="18" name="Rectangle 17"/>
            <p:cNvSpPr/>
            <p:nvPr/>
          </p:nvSpPr>
          <p:spPr>
            <a:xfrm>
              <a:off x="7739836" y="2286001"/>
              <a:ext cx="1284984" cy="356520"/>
            </a:xfrm>
            <a:prstGeom prst="rect">
              <a:avLst/>
            </a:prstGeom>
            <a:noFill/>
          </p:spPr>
          <p:txBody>
            <a:bodyPr wrap="square" lIns="91440" tIns="45720" rIns="91440" bIns="45720">
              <a:spAutoFit/>
            </a:bodyPr>
            <a:lstStyle/>
            <a:p>
              <a:pPr algn="ctr"/>
              <a:r>
                <a:rPr lang="en-US" sz="1400" b="1" cap="none" spc="0" dirty="0" smtClean="0">
                  <a:ln w="1905"/>
                  <a:blipFill>
                    <a:blip r:embed="rId16"/>
                    <a:tile tx="0" ty="0" sx="100000" sy="100000" flip="none" algn="tl"/>
                  </a:blipFill>
                  <a:effectLst>
                    <a:innerShdw blurRad="69850" dist="43180" dir="5400000">
                      <a:srgbClr val="000000">
                        <a:alpha val="65000"/>
                      </a:srgbClr>
                    </a:innerShdw>
                  </a:effectLst>
                </a:rPr>
                <a:t>T. W. Josey</a:t>
              </a:r>
              <a:endParaRPr lang="en-US" sz="5400" b="1" cap="none" spc="0" dirty="0">
                <a:ln w="1905"/>
                <a:blipFill>
                  <a:blip r:embed="rId16"/>
                  <a:tile tx="0" ty="0" sx="100000" sy="100000" flip="none" algn="tl"/>
                </a:blipFill>
                <a:effectLst>
                  <a:innerShdw blurRad="69850" dist="43180" dir="5400000">
                    <a:srgbClr val="000000">
                      <a:alpha val="65000"/>
                    </a:srgbClr>
                  </a:innerShdw>
                </a:effectLst>
              </a:endParaRPr>
            </a:p>
          </p:txBody>
        </p:sp>
        <p:pic>
          <p:nvPicPr>
            <p:cNvPr id="1052" name="Picture 28" descr="http://eaglesolidsurface.co.uk/wp-content/themes/devdmbootstrap3-child/images/eagle-logo-200.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12160" y="2554253"/>
              <a:ext cx="1112660" cy="11033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3134616" y="4953000"/>
            <a:ext cx="1437384" cy="1371600"/>
            <a:chOff x="3016840" y="4995446"/>
            <a:chExt cx="1555160" cy="1252954"/>
          </a:xfrm>
        </p:grpSpPr>
        <p:sp>
          <p:nvSpPr>
            <p:cNvPr id="33" name="Rectangle 32"/>
            <p:cNvSpPr/>
            <p:nvPr/>
          </p:nvSpPr>
          <p:spPr>
            <a:xfrm>
              <a:off x="3016840" y="4995446"/>
              <a:ext cx="1555160" cy="338554"/>
            </a:xfrm>
            <a:prstGeom prst="rect">
              <a:avLst/>
            </a:prstGeom>
            <a:noFill/>
          </p:spPr>
          <p:txBody>
            <a:bodyPr wrap="square" lIns="91440" tIns="45720" rIns="91440" bIns="45720">
              <a:spAutoFit/>
            </a:bodyPr>
            <a:lstStyle/>
            <a:p>
              <a:pPr algn="ctr"/>
              <a:r>
                <a:rPr lang="en-US" sz="1600" b="1" cap="none" spc="0" dirty="0" smtClean="0">
                  <a:ln w="1905"/>
                  <a:blipFill>
                    <a:blip r:embed="rId16"/>
                    <a:tile tx="0" ty="0" sx="100000" sy="100000" flip="none" algn="tl"/>
                  </a:blipFill>
                  <a:effectLst>
                    <a:innerShdw blurRad="69850" dist="43180" dir="5400000">
                      <a:srgbClr val="000000">
                        <a:alpha val="65000"/>
                      </a:srgbClr>
                    </a:innerShdw>
                  </a:effectLst>
                </a:rPr>
                <a:t>Jenkins White</a:t>
              </a:r>
              <a:endParaRPr lang="en-US" sz="1600" b="1" cap="none" spc="0" dirty="0">
                <a:ln w="1905"/>
                <a:blipFill>
                  <a:blip r:embed="rId16"/>
                  <a:tile tx="0" ty="0" sx="100000" sy="100000" flip="none" algn="tl"/>
                </a:blipFill>
                <a:effectLst>
                  <a:innerShdw blurRad="69850" dist="43180" dir="5400000">
                    <a:srgbClr val="000000">
                      <a:alpha val="65000"/>
                    </a:srgbClr>
                  </a:innerShdw>
                </a:effectLst>
              </a:endParaRPr>
            </a:p>
          </p:txBody>
        </p:sp>
        <p:pic>
          <p:nvPicPr>
            <p:cNvPr id="34" name="Picture 33" descr="https://encrypted-tbn3.gstatic.com/images?q=tbn:ANd9GcShXPi3oCEblf59EKjPz7oEIAYtEonf8JTZO-YSOIUixczjEt9Z"/>
            <p:cNvPicPr/>
            <p:nvPr/>
          </p:nvPicPr>
          <p:blipFill>
            <a:blip r:embed="rId18">
              <a:extLst>
                <a:ext uri="{28A0092B-C50C-407E-A947-70E740481C1C}">
                  <a14:useLocalDpi xmlns:a14="http://schemas.microsoft.com/office/drawing/2010/main" val="0"/>
                </a:ext>
              </a:extLst>
            </a:blip>
            <a:srcRect/>
            <a:stretch>
              <a:fillRect/>
            </a:stretch>
          </p:blipFill>
          <p:spPr bwMode="auto">
            <a:xfrm>
              <a:off x="3325116" y="5390158"/>
              <a:ext cx="966305" cy="858242"/>
            </a:xfrm>
            <a:prstGeom prst="rect">
              <a:avLst/>
            </a:prstGeom>
            <a:noFill/>
            <a:ln>
              <a:noFill/>
            </a:ln>
          </p:spPr>
        </p:pic>
      </p:grpSp>
    </p:spTree>
    <p:extLst>
      <p:ext uri="{BB962C8B-B14F-4D97-AF65-F5344CB8AC3E}">
        <p14:creationId xmlns:p14="http://schemas.microsoft.com/office/powerpoint/2010/main" val="66077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half" idx="10"/>
          </p:nvPr>
        </p:nvSpPr>
        <p:spPr bwMode="auto">
          <a:xfrm>
            <a:off x="7086600" y="6400800"/>
            <a:ext cx="1754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l">
              <a:spcBef>
                <a:spcPct val="0"/>
              </a:spcBef>
              <a:buClrTx/>
              <a:buSzTx/>
              <a:buFontTx/>
              <a:buNone/>
            </a:pPr>
            <a:fld id="{FBB24671-E0BD-4FE2-99FC-FCA299FC4B76}" type="datetime1">
              <a:rPr lang="en-US" altLang="en-US" sz="1400" b="1" i="1">
                <a:solidFill>
                  <a:srgbClr val="FF9900"/>
                </a:solidFill>
                <a:latin typeface="Arial Narrow" pitchFamily="34" charset="0"/>
              </a:rPr>
              <a:pPr algn="l">
                <a:spcBef>
                  <a:spcPct val="0"/>
                </a:spcBef>
                <a:buClrTx/>
                <a:buSzTx/>
                <a:buFontTx/>
                <a:buNone/>
              </a:pPr>
              <a:t>3/28/2016</a:t>
            </a:fld>
            <a:endParaRPr lang="en-US" altLang="en-US" sz="1400" b="1" i="1">
              <a:solidFill>
                <a:srgbClr val="FF9900"/>
              </a:solidFill>
              <a:latin typeface="Arial Narrow" pitchFamily="34" charset="0"/>
            </a:endParaRPr>
          </a:p>
        </p:txBody>
      </p:sp>
      <p:pic>
        <p:nvPicPr>
          <p:cNvPr id="717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58674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609600" y="228600"/>
            <a:ext cx="7391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Arial" charset="0"/>
                <a:ea typeface="MS PGothic" pitchFamily="3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Arial" charset="0"/>
                <a:ea typeface="MS PGothic" pitchFamily="3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Arial" charset="0"/>
                <a:ea typeface="MS PGothic" pitchFamily="3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Arial" charset="0"/>
                <a:ea typeface="MS PGothic" pitchFamily="34"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Arial" charset="0"/>
                <a:ea typeface="MS PGothic" pitchFamily="34" charset="-128"/>
              </a:defRPr>
            </a:lvl9pPr>
          </a:lstStyle>
          <a:p>
            <a:pPr algn="ctr">
              <a:spcBef>
                <a:spcPct val="0"/>
              </a:spcBef>
              <a:buClrTx/>
              <a:buSzTx/>
              <a:buFontTx/>
              <a:buNone/>
            </a:pPr>
            <a:endParaRPr lang="en-US" altLang="en-US" sz="2400" b="1" dirty="0">
              <a:solidFill>
                <a:schemeClr val="tx1"/>
              </a:solidFill>
            </a:endParaRPr>
          </a:p>
          <a:p>
            <a:pPr algn="ctr">
              <a:spcBef>
                <a:spcPct val="0"/>
              </a:spcBef>
              <a:buClrTx/>
              <a:buSzTx/>
              <a:buFontTx/>
              <a:buNone/>
            </a:pPr>
            <a:r>
              <a:rPr lang="en-US" altLang="en-US" sz="3600" b="1" dirty="0" smtClean="0">
                <a:solidFill>
                  <a:srgbClr val="00B050"/>
                </a:solidFill>
                <a:latin typeface="Andalus" panose="02020603050405020304" pitchFamily="18" charset="-78"/>
                <a:cs typeface="Andalus" panose="02020603050405020304" pitchFamily="18" charset="-78"/>
              </a:rPr>
              <a:t>Georgia Milestones 2016:</a:t>
            </a:r>
          </a:p>
          <a:p>
            <a:pPr algn="ctr">
              <a:spcBef>
                <a:spcPct val="0"/>
              </a:spcBef>
              <a:buClrTx/>
              <a:buSzTx/>
              <a:buFontTx/>
              <a:buNone/>
            </a:pPr>
            <a:r>
              <a:rPr lang="en-US" altLang="en-US" sz="3600" b="1" dirty="0" smtClean="0">
                <a:solidFill>
                  <a:srgbClr val="00B050"/>
                </a:solidFill>
                <a:latin typeface="Andalus" panose="02020603050405020304" pitchFamily="18" charset="-78"/>
                <a:cs typeface="Andalus" panose="02020603050405020304" pitchFamily="18" charset="-78"/>
              </a:rPr>
              <a:t>Let’s Experience Online Testing!</a:t>
            </a:r>
          </a:p>
          <a:p>
            <a:pPr algn="ctr">
              <a:spcBef>
                <a:spcPct val="0"/>
              </a:spcBef>
              <a:buClrTx/>
              <a:buSzTx/>
              <a:buFontTx/>
              <a:buNone/>
            </a:pPr>
            <a:r>
              <a:rPr lang="en-US" altLang="en-US" sz="2800" b="1" dirty="0" smtClean="0">
                <a:solidFill>
                  <a:schemeClr val="tx1"/>
                </a:solidFill>
              </a:rPr>
              <a:t>  </a:t>
            </a:r>
            <a:endParaRPr lang="en-US" altLang="en-US" sz="2800" b="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57400"/>
            <a:ext cx="5410200" cy="4057650"/>
          </a:xfrm>
          <a:prstGeom prst="rect">
            <a:avLst/>
          </a:prstGeom>
        </p:spPr>
      </p:pic>
    </p:spTree>
    <p:extLst>
      <p:ext uri="{BB962C8B-B14F-4D97-AF65-F5344CB8AC3E}">
        <p14:creationId xmlns:p14="http://schemas.microsoft.com/office/powerpoint/2010/main" val="258181783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8869245" cy="1569660"/>
          </a:xfrm>
          <a:prstGeom prst="rect">
            <a:avLst/>
          </a:prstGeom>
          <a:noFill/>
        </p:spPr>
        <p:txBody>
          <a:bodyPr wrap="square" rtlCol="0">
            <a:spAutoFit/>
          </a:bodyPr>
          <a:lstStyle/>
          <a:p>
            <a:pPr algn="ctr"/>
            <a:r>
              <a:rPr lang="en-US" sz="9600" b="1" dirty="0" smtClean="0">
                <a:solidFill>
                  <a:srgbClr val="00B050"/>
                </a:solidFill>
                <a:effectLst>
                  <a:outerShdw blurRad="38100" dist="38100" dir="2700000" algn="tl">
                    <a:srgbClr val="000000">
                      <a:alpha val="43137"/>
                    </a:srgbClr>
                  </a:outerShdw>
                </a:effectLst>
                <a:latin typeface="Script MT Bold" panose="03040602040607080904" pitchFamily="66" charset="0"/>
              </a:rPr>
              <a:t>CLOSING</a:t>
            </a:r>
            <a:endParaRPr lang="en-US" sz="9600" b="1" dirty="0">
              <a:solidFill>
                <a:srgbClr val="00B050"/>
              </a:solidFill>
              <a:effectLst>
                <a:outerShdw blurRad="38100" dist="38100" dir="2700000" algn="tl">
                  <a:srgbClr val="000000">
                    <a:alpha val="43137"/>
                  </a:srgbClr>
                </a:outerShdw>
              </a:effectLst>
              <a:latin typeface="Script MT Bold" panose="03040602040607080904" pitchFamily="66" charset="0"/>
            </a:endParaRPr>
          </a:p>
        </p:txBody>
      </p:sp>
      <p:sp>
        <p:nvSpPr>
          <p:cNvPr id="6" name="TextBox 5"/>
          <p:cNvSpPr txBox="1"/>
          <p:nvPr/>
        </p:nvSpPr>
        <p:spPr>
          <a:xfrm>
            <a:off x="381001" y="1558528"/>
            <a:ext cx="8229600" cy="3631763"/>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Georgia Milestones Assessment Training </a:t>
            </a:r>
          </a:p>
          <a:p>
            <a:pPr algn="ctr"/>
            <a:endParaRPr lang="en-US" sz="2800" b="1" dirty="0">
              <a:effectLst>
                <a:outerShdw blurRad="38100" dist="38100" dir="2700000" algn="tl">
                  <a:srgbClr val="000000">
                    <a:alpha val="43137"/>
                  </a:srgbClr>
                </a:outerShdw>
              </a:effectLst>
            </a:endParaRPr>
          </a:p>
          <a:p>
            <a:pPr algn="ctr"/>
            <a:r>
              <a:rPr lang="en-US" sz="4000" b="1" dirty="0" smtClean="0">
                <a:solidFill>
                  <a:srgbClr val="00B050"/>
                </a:solidFill>
                <a:effectLst>
                  <a:outerShdw blurRad="38100" dist="38100" dir="2700000" algn="tl">
                    <a:srgbClr val="000000">
                      <a:alpha val="43137"/>
                    </a:srgbClr>
                  </a:outerShdw>
                </a:effectLst>
              </a:rPr>
              <a:t>QUESTIONS?</a:t>
            </a:r>
          </a:p>
          <a:p>
            <a:pPr algn="ctr"/>
            <a:endParaRPr lang="en-US" sz="4000" b="1" dirty="0">
              <a:solidFill>
                <a:srgbClr val="00B050"/>
              </a:solidFill>
              <a:effectLst>
                <a:outerShdw blurRad="38100" dist="38100" dir="2700000" algn="tl">
                  <a:srgbClr val="000000">
                    <a:alpha val="43137"/>
                  </a:srgbClr>
                </a:outerShdw>
              </a:effectLst>
            </a:endParaRPr>
          </a:p>
          <a:p>
            <a:pPr algn="ctr"/>
            <a:r>
              <a:rPr lang="en-US" sz="4000" b="1" dirty="0" smtClean="0">
                <a:solidFill>
                  <a:srgbClr val="00B050"/>
                </a:solidFill>
                <a:effectLst>
                  <a:outerShdw blurRad="38100" dist="38100" dir="2700000" algn="tl">
                    <a:srgbClr val="000000">
                      <a:alpha val="43137"/>
                    </a:srgbClr>
                  </a:outerShdw>
                </a:effectLst>
              </a:rPr>
              <a:t>Survey</a:t>
            </a:r>
          </a:p>
          <a:p>
            <a:pPr algn="ctr"/>
            <a:endParaRPr lang="en-US" sz="2800" b="1" dirty="0">
              <a:solidFill>
                <a:srgbClr val="7030A0"/>
              </a:solidFill>
              <a:effectLst>
                <a:outerShdw blurRad="38100" dist="38100" dir="2700000" algn="tl">
                  <a:srgbClr val="000000">
                    <a:alpha val="43137"/>
                  </a:srgbClr>
                </a:outerShdw>
              </a:effectLst>
            </a:endParaRPr>
          </a:p>
          <a:p>
            <a:endParaRPr lang="en-US" dirty="0"/>
          </a:p>
        </p:txBody>
      </p:sp>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descr="C:\Users\sampssa\Downloads\image002.png"/>
          <p:cNvPicPr/>
          <p:nvPr/>
        </p:nvPicPr>
        <p:blipFill>
          <a:blip r:embed="rId2">
            <a:extLst>
              <a:ext uri="{28A0092B-C50C-407E-A947-70E740481C1C}">
                <a14:useLocalDpi xmlns:a14="http://schemas.microsoft.com/office/drawing/2010/main" val="0"/>
              </a:ext>
            </a:extLst>
          </a:blip>
          <a:stretch>
            <a:fillRect/>
          </a:stretch>
        </p:blipFill>
        <p:spPr bwMode="auto">
          <a:xfrm>
            <a:off x="6629400" y="5093032"/>
            <a:ext cx="911423" cy="992089"/>
          </a:xfrm>
          <a:prstGeom prst="rect">
            <a:avLst/>
          </a:prstGeom>
          <a:noFill/>
          <a:ln>
            <a:noFill/>
          </a:ln>
        </p:spPr>
      </p:pic>
      <p:sp>
        <p:nvSpPr>
          <p:cNvPr id="11" name="AutoShape 14" descr="https://outlook.office.com/owa/service.svc/s/GetFileAttachment?id=AAMkAGJhYjk3ZTMzLWY0ZTAtNGYwOC1hNTM0LTI0OTUwYWE0NmZjNQBGAAAAAAA61QapXBdLTY9XKqX3PPSRBwB3x5OojIlYTYh%2FavtmW%2B27AAABIzhZAADqJ3zw6BBwSorO%2Fv%2B8syhkAAAAEBW8AAABEgAQAE%2B5taCWtDFHlwsmYTzNfEM%3D&amp;X-OWA-CANARY=mEE7uGyEckuGPcNUym05FnBOs3LdU9MYKFsd4EdXpaoqYi2zaYubsyg6EpyifS1U72Bm6rowSE8."/>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155574" y="2464261"/>
            <a:ext cx="1292225" cy="1033259"/>
          </a:xfrm>
          <a:prstGeom prst="rect">
            <a:avLst/>
          </a:prstGeom>
          <a:noFill/>
          <a:ln w="9525">
            <a:noFill/>
            <a:miter lim="800000"/>
            <a:headEnd/>
            <a:tailEnd/>
          </a:ln>
        </p:spPr>
      </p:pic>
      <p:grpSp>
        <p:nvGrpSpPr>
          <p:cNvPr id="23" name="Group 22"/>
          <p:cNvGrpSpPr/>
          <p:nvPr/>
        </p:nvGrpSpPr>
        <p:grpSpPr>
          <a:xfrm>
            <a:off x="652581" y="3581400"/>
            <a:ext cx="947619" cy="1222177"/>
            <a:chOff x="1371600" y="5181600"/>
            <a:chExt cx="947619" cy="1222177"/>
          </a:xfrm>
        </p:grpSpPr>
        <p:pic>
          <p:nvPicPr>
            <p:cNvPr id="1040" name="Picture 16" descr="Wilkinson Gardens Elementary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5257800"/>
              <a:ext cx="947619" cy="10074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1600" y="51816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Wilkinson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1371600" y="6096000"/>
              <a:ext cx="947619" cy="307777"/>
            </a:xfrm>
            <a:prstGeom prst="rect">
              <a:avLst/>
            </a:prstGeom>
            <a:noFill/>
          </p:spPr>
          <p:txBody>
            <a:bodyPr wrap="squar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Gardens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4" name="Group 23"/>
          <p:cNvGrpSpPr/>
          <p:nvPr/>
        </p:nvGrpSpPr>
        <p:grpSpPr>
          <a:xfrm>
            <a:off x="1447800" y="4725888"/>
            <a:ext cx="1032792" cy="1359233"/>
            <a:chOff x="2395419" y="5178623"/>
            <a:chExt cx="947619" cy="1145977"/>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619" y="5512133"/>
              <a:ext cx="838201" cy="812467"/>
            </a:xfrm>
            <a:prstGeom prst="rect">
              <a:avLst/>
            </a:prstGeom>
          </p:spPr>
        </p:pic>
        <p:sp>
          <p:nvSpPr>
            <p:cNvPr id="19" name="Rectangle 18"/>
            <p:cNvSpPr/>
            <p:nvPr/>
          </p:nvSpPr>
          <p:spPr>
            <a:xfrm>
              <a:off x="2395419" y="5178623"/>
              <a:ext cx="947619" cy="307777"/>
            </a:xfrm>
            <a:prstGeom prst="rect">
              <a:avLst/>
            </a:prstGeom>
            <a:noFill/>
          </p:spPr>
          <p:txBody>
            <a:bodyPr wrap="square" lIns="91440" tIns="45720" rIns="91440" bIns="45720">
              <a:spAutoFit/>
            </a:bodyPr>
            <a:lstStyle/>
            <a:p>
              <a:pPr algn="ctr"/>
              <a:r>
                <a:rPr lang="en-US" sz="1400" b="1" cap="none" spc="0" dirty="0" err="1" smtClean="0">
                  <a:ln w="1905"/>
                  <a:effectLst>
                    <a:innerShdw blurRad="69850" dist="43180" dir="5400000">
                      <a:srgbClr val="000000">
                        <a:alpha val="65000"/>
                      </a:srgbClr>
                    </a:innerShdw>
                  </a:effectLst>
                </a:rPr>
                <a:t>Wheeless</a:t>
              </a:r>
              <a:endParaRPr lang="en-US" sz="5400" b="1" cap="none" spc="0" dirty="0">
                <a:ln w="1905"/>
                <a:effectLst>
                  <a:innerShdw blurRad="69850" dist="43180" dir="5400000">
                    <a:srgbClr val="000000">
                      <a:alpha val="65000"/>
                    </a:srgbClr>
                  </a:innerShdw>
                </a:effectLst>
              </a:endParaRPr>
            </a:p>
          </p:txBody>
        </p:sp>
      </p:grpSp>
      <p:grpSp>
        <p:nvGrpSpPr>
          <p:cNvPr id="26" name="Group 25"/>
          <p:cNvGrpSpPr/>
          <p:nvPr/>
        </p:nvGrpSpPr>
        <p:grpSpPr>
          <a:xfrm>
            <a:off x="7239000" y="3733800"/>
            <a:ext cx="1118549" cy="1182997"/>
            <a:chOff x="6882451" y="5178623"/>
            <a:chExt cx="1118549" cy="1182997"/>
          </a:xfrm>
        </p:grpSpPr>
        <p:pic>
          <p:nvPicPr>
            <p:cNvPr id="1044" name="Picture 20" descr="Alternative Education School at Lam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2706" y="5486400"/>
              <a:ext cx="932094" cy="8752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882451" y="5178623"/>
              <a:ext cx="1118549" cy="307777"/>
            </a:xfrm>
            <a:prstGeom prst="rect">
              <a:avLst/>
            </a:prstGeom>
            <a:noFill/>
          </p:spPr>
          <p:txBody>
            <a:bodyPr wrap="square" lIns="91440" tIns="45720" rIns="91440" bIns="45720">
              <a:spAutoFit/>
            </a:bodyPr>
            <a:lstStyle/>
            <a:p>
              <a:pPr algn="ctr"/>
              <a:r>
                <a:rPr lang="en-US" sz="1400" b="1" cap="none" spc="0" dirty="0" smtClean="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rPr>
                <a:t>Alternative</a:t>
              </a:r>
              <a:endParaRPr lang="en-US" sz="5400" b="1" cap="none" spc="0"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endParaRPr>
            </a:p>
          </p:txBody>
        </p:sp>
      </p:grpSp>
      <p:sp>
        <p:nvSpPr>
          <p:cNvPr id="15" name="AutoShape 22"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4"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6" descr="https://outlook.office.com/owa/service.svc/s/GetAttachmentThumbnail?id=AAMkAGJhYjk3ZTMzLWY0ZTAtNGYwOC1hNTM0LTI0OTUwYWE0NmZjNQBGAAAAAAA61QapXBdLTY9XKqX3PPSRBwB3x5OojIlYTYh%2FavtmW%2B27AAABIzhZAADqJ3zw6BBwSorO%2Fv%2B8syhkAAAAEBXWAAABEgAQAB1clD4OAWJLgGpq3HAEAo0%3D&amp;thumbnailType=2&amp;X-OWA-CANARY=E5CWfItnZES0BQyrYzZupFCgvCQKVNMY-EysbMbCoN-ys5q8kPWWrjhLFxHl1OgBmnBJbjE_sa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0023" y="5181600"/>
            <a:ext cx="1145977" cy="1145977"/>
          </a:xfrm>
          <a:prstGeom prst="rect">
            <a:avLst/>
          </a:prstGeom>
        </p:spPr>
      </p:pic>
      <p:grpSp>
        <p:nvGrpSpPr>
          <p:cNvPr id="27" name="Group 26"/>
          <p:cNvGrpSpPr/>
          <p:nvPr/>
        </p:nvGrpSpPr>
        <p:grpSpPr>
          <a:xfrm>
            <a:off x="7739836" y="2286001"/>
            <a:ext cx="1284984" cy="1371600"/>
            <a:chOff x="7739836" y="2286001"/>
            <a:chExt cx="1284984" cy="1371600"/>
          </a:xfrm>
        </p:grpSpPr>
        <p:sp>
          <p:nvSpPr>
            <p:cNvPr id="18" name="Rectangle 17"/>
            <p:cNvSpPr/>
            <p:nvPr/>
          </p:nvSpPr>
          <p:spPr>
            <a:xfrm>
              <a:off x="7739836" y="2286001"/>
              <a:ext cx="1284984" cy="356520"/>
            </a:xfrm>
            <a:prstGeom prst="rect">
              <a:avLst/>
            </a:prstGeom>
            <a:noFill/>
          </p:spPr>
          <p:txBody>
            <a:bodyPr wrap="square" lIns="91440" tIns="45720" rIns="91440" bIns="45720">
              <a:spAutoFit/>
            </a:bodyPr>
            <a:lstStyle/>
            <a:p>
              <a:pPr algn="ctr"/>
              <a:r>
                <a:rPr lang="en-US" sz="1400" b="1" cap="none" spc="0" dirty="0" smtClean="0">
                  <a:ln w="1905"/>
                  <a:blipFill>
                    <a:blip r:embed="rId9"/>
                    <a:tile tx="0" ty="0" sx="100000" sy="100000" flip="none" algn="tl"/>
                  </a:blipFill>
                  <a:effectLst>
                    <a:innerShdw blurRad="69850" dist="43180" dir="5400000">
                      <a:srgbClr val="000000">
                        <a:alpha val="65000"/>
                      </a:srgbClr>
                    </a:innerShdw>
                  </a:effectLst>
                </a:rPr>
                <a:t>T. W. Josey</a:t>
              </a:r>
              <a:endParaRPr lang="en-US" sz="5400" b="1" cap="none" spc="0" dirty="0">
                <a:ln w="1905"/>
                <a:blipFill>
                  <a:blip r:embed="rId9"/>
                  <a:tile tx="0" ty="0" sx="100000" sy="100000" flip="none" algn="tl"/>
                </a:blipFill>
                <a:effectLst>
                  <a:innerShdw blurRad="69850" dist="43180" dir="5400000">
                    <a:srgbClr val="000000">
                      <a:alpha val="65000"/>
                    </a:srgbClr>
                  </a:innerShdw>
                </a:effectLst>
              </a:endParaRPr>
            </a:p>
          </p:txBody>
        </p:sp>
        <p:pic>
          <p:nvPicPr>
            <p:cNvPr id="1052" name="Picture 28" descr="http://eaglesolidsurface.co.uk/wp-content/themes/devdmbootstrap3-child/images/eagle-logo-20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2160" y="2554253"/>
              <a:ext cx="1112660" cy="11033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3016840" y="4995446"/>
            <a:ext cx="1555160" cy="1252954"/>
            <a:chOff x="3016840" y="4995446"/>
            <a:chExt cx="1555160" cy="1252954"/>
          </a:xfrm>
        </p:grpSpPr>
        <p:sp>
          <p:nvSpPr>
            <p:cNvPr id="33" name="Rectangle 32"/>
            <p:cNvSpPr/>
            <p:nvPr/>
          </p:nvSpPr>
          <p:spPr>
            <a:xfrm>
              <a:off x="3016840" y="4995446"/>
              <a:ext cx="1555160" cy="338554"/>
            </a:xfrm>
            <a:prstGeom prst="rect">
              <a:avLst/>
            </a:prstGeom>
            <a:noFill/>
          </p:spPr>
          <p:txBody>
            <a:bodyPr wrap="square" lIns="91440" tIns="45720" rIns="91440" bIns="45720">
              <a:spAutoFit/>
            </a:bodyPr>
            <a:lstStyle/>
            <a:p>
              <a:pPr algn="ctr"/>
              <a:r>
                <a:rPr lang="en-US" sz="1600" b="1" cap="none" spc="0" dirty="0" smtClean="0">
                  <a:ln w="1905"/>
                  <a:blipFill>
                    <a:blip r:embed="rId9"/>
                    <a:tile tx="0" ty="0" sx="100000" sy="100000" flip="none" algn="tl"/>
                  </a:blipFill>
                  <a:effectLst>
                    <a:innerShdw blurRad="69850" dist="43180" dir="5400000">
                      <a:srgbClr val="000000">
                        <a:alpha val="65000"/>
                      </a:srgbClr>
                    </a:innerShdw>
                  </a:effectLst>
                </a:rPr>
                <a:t>Jenkins White</a:t>
              </a:r>
              <a:endParaRPr lang="en-US" sz="1600" b="1" cap="none" spc="0" dirty="0">
                <a:ln w="1905"/>
                <a:blipFill>
                  <a:blip r:embed="rId9"/>
                  <a:tile tx="0" ty="0" sx="100000" sy="100000" flip="none" algn="tl"/>
                </a:blipFill>
                <a:effectLst>
                  <a:innerShdw blurRad="69850" dist="43180" dir="5400000">
                    <a:srgbClr val="000000">
                      <a:alpha val="65000"/>
                    </a:srgbClr>
                  </a:innerShdw>
                </a:effectLst>
              </a:endParaRPr>
            </a:p>
          </p:txBody>
        </p:sp>
        <p:pic>
          <p:nvPicPr>
            <p:cNvPr id="34" name="Picture 33" descr="https://encrypted-tbn3.gstatic.com/images?q=tbn:ANd9GcShXPi3oCEblf59EKjPz7oEIAYtEonf8JTZO-YSOIUixczjEt9Z"/>
            <p:cNvPicPr/>
            <p:nvPr/>
          </p:nvPicPr>
          <p:blipFill>
            <a:blip r:embed="rId11">
              <a:extLst>
                <a:ext uri="{28A0092B-C50C-407E-A947-70E740481C1C}">
                  <a14:useLocalDpi xmlns:a14="http://schemas.microsoft.com/office/drawing/2010/main" val="0"/>
                </a:ext>
              </a:extLst>
            </a:blip>
            <a:srcRect/>
            <a:stretch>
              <a:fillRect/>
            </a:stretch>
          </p:blipFill>
          <p:spPr bwMode="auto">
            <a:xfrm>
              <a:off x="3325116" y="5390158"/>
              <a:ext cx="966305" cy="858242"/>
            </a:xfrm>
            <a:prstGeom prst="rect">
              <a:avLst/>
            </a:prstGeom>
            <a:noFill/>
            <a:ln>
              <a:noFill/>
            </a:ln>
          </p:spPr>
        </p:pic>
      </p:grpSp>
    </p:spTree>
    <p:extLst>
      <p:ext uri="{BB962C8B-B14F-4D97-AF65-F5344CB8AC3E}">
        <p14:creationId xmlns:p14="http://schemas.microsoft.com/office/powerpoint/2010/main" val="340692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553200" cy="1069757"/>
          </a:xfrm>
        </p:spPr>
        <p:txBody>
          <a:bodyPr>
            <a:normAutofit/>
          </a:bodyPr>
          <a:lstStyle/>
          <a:p>
            <a:r>
              <a:rPr lang="en-US" sz="2800" b="1" dirty="0" smtClean="0">
                <a:solidFill>
                  <a:srgbClr val="00CC00"/>
                </a:solidFill>
              </a:rPr>
              <a:t>Information Provided by Georgia Milestone Assessment</a:t>
            </a:r>
            <a:endParaRPr lang="en-US" sz="2800" b="1" dirty="0">
              <a:solidFill>
                <a:srgbClr val="00CC00"/>
              </a:solidFill>
            </a:endParaRPr>
          </a:p>
        </p:txBody>
      </p:sp>
      <p:sp>
        <p:nvSpPr>
          <p:cNvPr id="3" name="Content Placeholder 2"/>
          <p:cNvSpPr>
            <a:spLocks noGrp="1"/>
          </p:cNvSpPr>
          <p:nvPr>
            <p:ph idx="1"/>
          </p:nvPr>
        </p:nvSpPr>
        <p:spPr>
          <a:xfrm>
            <a:off x="304800" y="1676400"/>
            <a:ext cx="7620000" cy="4343400"/>
          </a:xfrm>
        </p:spPr>
        <p:txBody>
          <a:bodyPr>
            <a:noAutofit/>
          </a:bodyPr>
          <a:lstStyle/>
          <a:p>
            <a:pPr>
              <a:buFont typeface="Wingdings" panose="05000000000000000000" pitchFamily="2" charset="2"/>
              <a:buChar char="v"/>
            </a:pPr>
            <a:r>
              <a:rPr lang="en-US" sz="2400" b="1" dirty="0" smtClean="0"/>
              <a:t>An official measure of  individualized student accomplishment of achieving the learning expectations for his/her grade level</a:t>
            </a:r>
          </a:p>
          <a:p>
            <a:pPr>
              <a:buFont typeface="Wingdings" panose="05000000000000000000" pitchFamily="2" charset="2"/>
              <a:buChar char="v"/>
            </a:pPr>
            <a:r>
              <a:rPr lang="en-US" sz="2400" b="1" dirty="0" smtClean="0"/>
              <a:t> Information on students’ readiness for the next    grade level </a:t>
            </a:r>
          </a:p>
          <a:p>
            <a:pPr>
              <a:buFont typeface="Wingdings" panose="05000000000000000000" pitchFamily="2" charset="2"/>
              <a:buChar char="v"/>
            </a:pPr>
            <a:r>
              <a:rPr lang="en-US" sz="2400" b="1" dirty="0" smtClean="0"/>
              <a:t> A measurement of how much progress is made from one grade level to the next </a:t>
            </a:r>
          </a:p>
          <a:p>
            <a:pPr>
              <a:buFont typeface="Wingdings" panose="05000000000000000000" pitchFamily="2" charset="2"/>
              <a:buChar char="v"/>
            </a:pPr>
            <a:r>
              <a:rPr lang="en-US" sz="2400" b="1" dirty="0" smtClean="0"/>
              <a:t> Information on teacher effectiveness</a:t>
            </a:r>
          </a:p>
          <a:p>
            <a:pPr>
              <a:buFont typeface="Wingdings" panose="05000000000000000000" pitchFamily="2" charset="2"/>
              <a:buChar char="v"/>
            </a:pPr>
            <a:r>
              <a:rPr lang="en-US" sz="2400" b="1" dirty="0" smtClean="0"/>
              <a:t> Information on school, district, and state accountability: is what students know, and are able to do, in line with the expectation of what needs to be taught (Georgia Standards of Excellence)</a:t>
            </a:r>
            <a:endParaRPr lang="en-US" sz="2400" b="1" dirty="0"/>
          </a:p>
        </p:txBody>
      </p:sp>
      <p:pic>
        <p:nvPicPr>
          <p:cNvPr id="93188" name="Picture 4" descr="Image result for education clip art"/>
          <p:cNvPicPr>
            <a:picLocks noChangeAspect="1" noChangeArrowheads="1"/>
          </p:cNvPicPr>
          <p:nvPr/>
        </p:nvPicPr>
        <p:blipFill>
          <a:blip r:embed="rId2" cstate="print"/>
          <a:srcRect/>
          <a:stretch>
            <a:fillRect/>
          </a:stretch>
        </p:blipFill>
        <p:spPr bwMode="auto">
          <a:xfrm>
            <a:off x="7696200" y="152400"/>
            <a:ext cx="1238249" cy="15733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523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993557"/>
          </a:xfrm>
          <a:solidFill>
            <a:srgbClr val="FFFF00"/>
          </a:solidFill>
          <a:ln>
            <a:solidFill>
              <a:srgbClr val="00B050"/>
            </a:solidFill>
          </a:ln>
        </p:spPr>
        <p:txBody>
          <a:bodyPr>
            <a:normAutofit/>
          </a:bodyPr>
          <a:lstStyle/>
          <a:p>
            <a:r>
              <a:rPr lang="en-US" sz="3200" b="1" dirty="0">
                <a:solidFill>
                  <a:srgbClr val="00B050"/>
                </a:solidFill>
              </a:rPr>
              <a:t>G</a:t>
            </a:r>
            <a:r>
              <a:rPr lang="en-US" sz="3200" b="1" dirty="0" smtClean="0">
                <a:solidFill>
                  <a:srgbClr val="00B050"/>
                </a:solidFill>
              </a:rPr>
              <a:t>oal of the Georgia Milestone Assessments System?</a:t>
            </a:r>
            <a:endParaRPr lang="en-US" sz="3200" b="1" dirty="0">
              <a:solidFill>
                <a:srgbClr val="00B050"/>
              </a:solidFill>
            </a:endParaRPr>
          </a:p>
        </p:txBody>
      </p:sp>
      <p:sp>
        <p:nvSpPr>
          <p:cNvPr id="3" name="Content Placeholder 2"/>
          <p:cNvSpPr>
            <a:spLocks noGrp="1"/>
          </p:cNvSpPr>
          <p:nvPr>
            <p:ph idx="1"/>
          </p:nvPr>
        </p:nvSpPr>
        <p:spPr>
          <a:xfrm>
            <a:off x="822959" y="1752600"/>
            <a:ext cx="7635241" cy="4023360"/>
          </a:xfrm>
        </p:spPr>
        <p:txBody>
          <a:bodyPr>
            <a:normAutofit/>
          </a:bodyPr>
          <a:lstStyle/>
          <a:p>
            <a:r>
              <a:rPr lang="en-US" sz="2400" b="1" dirty="0" smtClean="0"/>
              <a:t>The goal is to ensure that all students are provided the opportunity to engage with high-quality content standards (a description of what students should know, and be able to do), receive high-quality instruction based on these standards, and are able to meet high academic expectations as measured by the Georgia Milestone assessment.</a:t>
            </a:r>
            <a:endParaRPr lang="en-US" sz="2400" b="1" dirty="0"/>
          </a:p>
        </p:txBody>
      </p:sp>
      <p:pic>
        <p:nvPicPr>
          <p:cNvPr id="91138" name="Picture 2" descr="https://encrypted-tbn3.gstatic.com/images?q=tbn:ANd9GcQXFh_BUFV_IbO9gT__eXPxdIysrkFjNGWC1RW47tzQQRWWCNXOZg"/>
          <p:cNvPicPr>
            <a:picLocks noChangeAspect="1" noChangeArrowheads="1"/>
          </p:cNvPicPr>
          <p:nvPr/>
        </p:nvPicPr>
        <p:blipFill>
          <a:blip r:embed="rId2" cstate="print"/>
          <a:srcRect/>
          <a:stretch>
            <a:fillRect/>
          </a:stretch>
        </p:blipFill>
        <p:spPr bwMode="auto">
          <a:xfrm>
            <a:off x="3514725" y="4324350"/>
            <a:ext cx="2200275" cy="2076450"/>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descr="http://blueashmedia.com/wp-content/uploads/2016/01/Exposed-How-to-Make-Your-SMART-Goals-a-WISE-go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4" y="4358494"/>
            <a:ext cx="2200275" cy="204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63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1066800"/>
          </a:xfrm>
          <a:solidFill>
            <a:srgbClr val="FFFF00"/>
          </a:solidFill>
          <a:ln w="38100">
            <a:solidFill>
              <a:srgbClr val="00B050"/>
            </a:solidFill>
          </a:ln>
        </p:spPr>
        <p:txBody>
          <a:bodyPr>
            <a:normAutofit fontScale="90000"/>
          </a:bodyPr>
          <a:lstStyle/>
          <a:p>
            <a:pPr algn="ctr"/>
            <a:r>
              <a:rPr lang="en-US" sz="4000" b="1" dirty="0" smtClean="0">
                <a:solidFill>
                  <a:srgbClr val="00B050"/>
                </a:solidFill>
              </a:rPr>
              <a:t>Georgia Milestones Assessments</a:t>
            </a:r>
            <a:br>
              <a:rPr lang="en-US" sz="4000" b="1" dirty="0" smtClean="0">
                <a:solidFill>
                  <a:srgbClr val="00B050"/>
                </a:solidFill>
              </a:rPr>
            </a:br>
            <a:r>
              <a:rPr lang="en-US" sz="4000" b="1" dirty="0" smtClean="0">
                <a:solidFill>
                  <a:srgbClr val="00B050"/>
                </a:solidFill>
              </a:rPr>
              <a:t>EOG</a:t>
            </a:r>
            <a:endParaRPr lang="en-US" sz="4000" b="1" dirty="0">
              <a:solidFill>
                <a:srgbClr val="00B050"/>
              </a:solidFill>
            </a:endParaRPr>
          </a:p>
        </p:txBody>
      </p:sp>
      <p:sp>
        <p:nvSpPr>
          <p:cNvPr id="3" name="Content Placeholder 2"/>
          <p:cNvSpPr>
            <a:spLocks noGrp="1"/>
          </p:cNvSpPr>
          <p:nvPr>
            <p:ph idx="1"/>
          </p:nvPr>
        </p:nvSpPr>
        <p:spPr>
          <a:xfrm>
            <a:off x="533400" y="1798637"/>
            <a:ext cx="8229600" cy="4525963"/>
          </a:xfrm>
          <a:solidFill>
            <a:schemeClr val="bg1"/>
          </a:solidFill>
        </p:spPr>
        <p:txBody>
          <a:bodyPr>
            <a:noAutofit/>
          </a:bodyPr>
          <a:lstStyle/>
          <a:p>
            <a:r>
              <a:rPr lang="en-US" sz="2400" dirty="0" smtClean="0"/>
              <a:t>The Georgia Milestones Assessments are a yearly </a:t>
            </a:r>
            <a:r>
              <a:rPr lang="en-US" sz="2400" b="1" i="1" dirty="0" smtClean="0"/>
              <a:t>End-of-Grade</a:t>
            </a:r>
            <a:r>
              <a:rPr lang="en-US" sz="2400" dirty="0" smtClean="0"/>
              <a:t> measure of student achievement taking place in </a:t>
            </a:r>
            <a:r>
              <a:rPr lang="en-US" sz="2400" b="1" i="1" dirty="0" smtClean="0"/>
              <a:t>grades 3rd-8th </a:t>
            </a:r>
          </a:p>
          <a:p>
            <a:pPr>
              <a:buFont typeface="Wingdings" panose="05000000000000000000" pitchFamily="2" charset="2"/>
              <a:buChar char="§"/>
            </a:pPr>
            <a:r>
              <a:rPr lang="en-US" sz="2400" dirty="0" smtClean="0"/>
              <a:t> English Language Arts (ELA)</a:t>
            </a:r>
          </a:p>
          <a:p>
            <a:pPr>
              <a:buFont typeface="Wingdings" panose="05000000000000000000" pitchFamily="2" charset="2"/>
              <a:buChar char="§"/>
            </a:pPr>
            <a:r>
              <a:rPr lang="en-US" sz="2400" dirty="0" smtClean="0"/>
              <a:t> Mathematics </a:t>
            </a:r>
          </a:p>
          <a:p>
            <a:pPr>
              <a:buFont typeface="Wingdings" panose="05000000000000000000" pitchFamily="2" charset="2"/>
              <a:buChar char="§"/>
            </a:pPr>
            <a:r>
              <a:rPr lang="en-US" sz="2400" dirty="0" smtClean="0"/>
              <a:t> Science </a:t>
            </a:r>
          </a:p>
          <a:p>
            <a:pPr>
              <a:buFont typeface="Wingdings" panose="05000000000000000000" pitchFamily="2" charset="2"/>
              <a:buChar char="§"/>
            </a:pPr>
            <a:r>
              <a:rPr lang="en-US" sz="2400" dirty="0" smtClean="0"/>
              <a:t> Social Studies</a:t>
            </a:r>
          </a:p>
          <a:p>
            <a:pPr>
              <a:buNone/>
            </a:pPr>
            <a:endParaRPr lang="en-US" sz="2400" dirty="0" smtClean="0"/>
          </a:p>
          <a:p>
            <a:r>
              <a:rPr lang="en-US" sz="2400" dirty="0" smtClean="0"/>
              <a:t> All students must participate in the assessments with the </a:t>
            </a:r>
            <a:r>
              <a:rPr lang="en-US" sz="2400" b="1" i="1" dirty="0" smtClean="0"/>
              <a:t>exception of students who qualify for GAA.</a:t>
            </a:r>
          </a:p>
        </p:txBody>
      </p:sp>
      <p:pic>
        <p:nvPicPr>
          <p:cNvPr id="88066" name="Picture 2" descr="http://images.clipartpanda.com/education-clip-art-education-clip-art-13.jpg"/>
          <p:cNvPicPr>
            <a:picLocks noChangeAspect="1" noChangeArrowheads="1"/>
          </p:cNvPicPr>
          <p:nvPr/>
        </p:nvPicPr>
        <p:blipFill>
          <a:blip r:embed="rId3" cstate="print"/>
          <a:srcRect/>
          <a:stretch>
            <a:fillRect/>
          </a:stretch>
        </p:blipFill>
        <p:spPr bwMode="auto">
          <a:xfrm>
            <a:off x="6705600" y="2912139"/>
            <a:ext cx="1667779" cy="19646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147381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1.PNG"/>
</p:tagLst>
</file>

<file path=ppt/tags/tag2.xml><?xml version="1.0" encoding="utf-8"?>
<p:tagLst xmlns:a="http://schemas.openxmlformats.org/drawingml/2006/main" xmlns:r="http://schemas.openxmlformats.org/officeDocument/2006/relationships" xmlns:p="http://schemas.openxmlformats.org/presentationml/2006/main">
  <p:tag name="PICTUREPATH" val="2.PNG"/>
</p:tagLst>
</file>

<file path=ppt/tags/tag3.xml><?xml version="1.0" encoding="utf-8"?>
<p:tagLst xmlns:a="http://schemas.openxmlformats.org/drawingml/2006/main" xmlns:r="http://schemas.openxmlformats.org/officeDocument/2006/relationships" xmlns:p="http://schemas.openxmlformats.org/presentationml/2006/main">
  <p:tag name="PICTUREPATH" val="4.PNG"/>
</p:tagLst>
</file>

<file path=ppt/tags/tag4.xml><?xml version="1.0" encoding="utf-8"?>
<p:tagLst xmlns:a="http://schemas.openxmlformats.org/drawingml/2006/main" xmlns:r="http://schemas.openxmlformats.org/officeDocument/2006/relationships" xmlns:p="http://schemas.openxmlformats.org/presentationml/2006/main">
  <p:tag name="PICTUREPATH" val="3.PNG"/>
</p:tagLst>
</file>

<file path=ppt/tags/tag5.xml><?xml version="1.0" encoding="utf-8"?>
<p:tagLst xmlns:a="http://schemas.openxmlformats.org/drawingml/2006/main" xmlns:r="http://schemas.openxmlformats.org/officeDocument/2006/relationships" xmlns:p="http://schemas.openxmlformats.org/presentationml/2006/main">
  <p:tag name="PICTUREPATH" val="5.PNG"/>
</p:tagLst>
</file>

<file path=ppt/theme/theme1.xml><?xml version="1.0" encoding="utf-8"?>
<a:theme xmlns:a="http://schemas.openxmlformats.org/drawingml/2006/main" name="blackboard-powerpoint-template">
  <a:themeElements>
    <a:clrScheme name="blackboard-powerpoint-template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fontScheme name="blackboard-powerpoin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ckboard-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ckboard-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ckboar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ckboard-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ckboard-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ckboard-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ckboard-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board-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board-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board-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board-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board-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ckboard-powerpoint-template 13">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
      <a:clrScheme name="blackboard-powerpoint-template 14">
        <a:dk1>
          <a:srgbClr val="000000"/>
        </a:dk1>
        <a:lt1>
          <a:srgbClr val="FFFFFF"/>
        </a:lt1>
        <a:dk2>
          <a:srgbClr val="FFFFFF"/>
        </a:dk2>
        <a:lt2>
          <a:srgbClr val="969696"/>
        </a:lt2>
        <a:accent1>
          <a:srgbClr val="75B947"/>
        </a:accent1>
        <a:accent2>
          <a:srgbClr val="0099FF"/>
        </a:accent2>
        <a:accent3>
          <a:srgbClr val="FFFFFF"/>
        </a:accent3>
        <a:accent4>
          <a:srgbClr val="000000"/>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
      <a:clrScheme name="blackboard-powerpoint-template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blackboard-powerpoint-template</Template>
  <TotalTime>2674</TotalTime>
  <Words>2357</Words>
  <Application>Microsoft Office PowerPoint</Application>
  <PresentationFormat>On-screen Show (4:3)</PresentationFormat>
  <Paragraphs>433</Paragraphs>
  <Slides>67</Slides>
  <Notes>41</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blackboard-powerpoint-template</vt:lpstr>
      <vt:lpstr>1_It’s not the design of your template</vt:lpstr>
      <vt:lpstr>Retrospect</vt:lpstr>
      <vt:lpstr>PowerPoint Presentation</vt:lpstr>
      <vt:lpstr>INSPIRATION for the  BEST Parents, Faculty and Staff</vt:lpstr>
      <vt:lpstr>Richmond County Beliefs &amp; Goals PURPOSE of GA Milestone TEST SCHEDULE</vt:lpstr>
      <vt:lpstr>PowerPoint Presentation</vt:lpstr>
      <vt:lpstr>PowerPoint Presentation</vt:lpstr>
      <vt:lpstr>Purpose of the Georgia Milestones Assessment System</vt:lpstr>
      <vt:lpstr>Information Provided by Georgia Milestone Assessment</vt:lpstr>
      <vt:lpstr>Goal of the Georgia Milestone Assessments System?</vt:lpstr>
      <vt:lpstr>Georgia Milestones Assessments EOG</vt:lpstr>
      <vt:lpstr>Georgia Milestones TEST Schedule</vt:lpstr>
      <vt:lpstr>Georgia Milestones Assessments - EOC</vt:lpstr>
      <vt:lpstr>PowerPoint Presentation</vt:lpstr>
      <vt:lpstr>Assessment Parameters</vt:lpstr>
      <vt:lpstr>General Test Parameters</vt:lpstr>
      <vt:lpstr>PowerPoint Presentation</vt:lpstr>
      <vt:lpstr>PowerPoint Presentation</vt:lpstr>
      <vt:lpstr>Sample 3rd grade Language Arts  Constructed Response Question</vt:lpstr>
      <vt:lpstr>Sample 3rd grade Language Arts  Constructed Response Question</vt:lpstr>
      <vt:lpstr>Sample 3rd grade Language Arts  Constructed Response Question</vt:lpstr>
      <vt:lpstr>Sample 3rd grade Language Arts  Extended Response Question</vt:lpstr>
      <vt:lpstr>Sample 3rd grade Language Arts  Selected-Response Question</vt:lpstr>
      <vt:lpstr>Sample 3rd grade Math  Constructed Response Question</vt:lpstr>
      <vt:lpstr>Sample 3rd grade Math  Constructed Response Question</vt:lpstr>
      <vt:lpstr>Sample 3rd grade Math Selected-Response Question</vt:lpstr>
      <vt:lpstr>What can I do to help my child?</vt:lpstr>
      <vt:lpstr>What is school system doing to prepare your child?</vt:lpstr>
      <vt:lpstr>Test Preparation/Study &amp; Test Taking Strategies</vt:lpstr>
      <vt:lpstr>Topics</vt:lpstr>
      <vt:lpstr>PowerPoint Presentation</vt:lpstr>
      <vt:lpstr>Reducing Test Anxiety</vt:lpstr>
      <vt:lpstr>Mental Preparation</vt:lpstr>
      <vt:lpstr>PowerPoint Presentation</vt:lpstr>
      <vt:lpstr>Relaxation Techniques</vt:lpstr>
      <vt:lpstr>Tips for Terrific  Test Taking</vt:lpstr>
      <vt:lpstr>Analyze how you did on a similar test in the past</vt:lpstr>
      <vt:lpstr>Be on Time!</vt:lpstr>
      <vt:lpstr>Be comfortable but alert</vt:lpstr>
      <vt:lpstr>Stay relaxed and confident</vt:lpstr>
      <vt:lpstr>Read the directions carefully</vt:lpstr>
      <vt:lpstr>Answer questions in a strategic order:</vt:lpstr>
      <vt:lpstr>Review</vt:lpstr>
      <vt:lpstr>Change answers to questions if you made a mistake, or misread the question!</vt:lpstr>
      <vt:lpstr> 1. ORGANIZE YOURSELF – Have a Plan</vt:lpstr>
      <vt:lpstr>2.  Do Not Procrastinate to Study</vt:lpstr>
      <vt:lpstr>3.  Use Online Resources </vt:lpstr>
      <vt:lpstr>4.  Complete Study Guides and  Do Practice Exams</vt:lpstr>
      <vt:lpstr>Assessment Results</vt:lpstr>
      <vt:lpstr>Georgia Milestones and Lexiles</vt:lpstr>
      <vt:lpstr>Lexile Scores</vt:lpstr>
      <vt:lpstr> Individual Assessment Results </vt:lpstr>
      <vt:lpstr>Georgia Milestone: Promotion and Retention Policy/ Procedures:</vt:lpstr>
      <vt:lpstr> Individual Assessment Results  - EOC</vt:lpstr>
      <vt:lpstr>What’s at stake this year??</vt:lpstr>
      <vt:lpstr>Helpful Resources</vt:lpstr>
      <vt:lpstr>TEST PRACTICE</vt:lpstr>
      <vt:lpstr>Sample Online Assessment</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vector>
  </TitlesOfParts>
  <Company>Henry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Cloud</dc:creator>
  <cp:lastModifiedBy>White, LaShawn</cp:lastModifiedBy>
  <cp:revision>146</cp:revision>
  <cp:lastPrinted>2012-10-12T20:36:36Z</cp:lastPrinted>
  <dcterms:created xsi:type="dcterms:W3CDTF">2012-10-09T17:13:53Z</dcterms:created>
  <dcterms:modified xsi:type="dcterms:W3CDTF">2016-03-28T17:52:45Z</dcterms:modified>
</cp:coreProperties>
</file>